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sldIdLst>
    <p:sldId id="260" r:id="rId2"/>
    <p:sldId id="327" r:id="rId3"/>
    <p:sldId id="267" r:id="rId4"/>
    <p:sldId id="318" r:id="rId5"/>
    <p:sldId id="320" r:id="rId6"/>
    <p:sldId id="342" r:id="rId7"/>
    <p:sldId id="321" r:id="rId8"/>
    <p:sldId id="322" r:id="rId9"/>
    <p:sldId id="331" r:id="rId10"/>
    <p:sldId id="330" r:id="rId11"/>
    <p:sldId id="332" r:id="rId12"/>
    <p:sldId id="333" r:id="rId13"/>
    <p:sldId id="336" r:id="rId14"/>
    <p:sldId id="337" r:id="rId15"/>
    <p:sldId id="338" r:id="rId16"/>
    <p:sldId id="339" r:id="rId17"/>
    <p:sldId id="340" r:id="rId18"/>
    <p:sldId id="341" r:id="rId19"/>
    <p:sldId id="344" r:id="rId20"/>
    <p:sldId id="343" r:id="rId21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9" autoAdjust="0"/>
    <p:restoredTop sz="94660"/>
  </p:normalViewPr>
  <p:slideViewPr>
    <p:cSldViewPr>
      <p:cViewPr>
        <p:scale>
          <a:sx n="70" d="100"/>
          <a:sy n="70" d="100"/>
        </p:scale>
        <p:origin x="-1146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малого и среднего бизнеса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ВРП,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25,</a:t>
                    </a:r>
                    <a:r>
                      <a:rPr lang="ru-RU" smtClean="0"/>
                      <a:t>4</a:t>
                    </a:r>
                    <a:endParaRPr lang="en-US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25,6</a:t>
                    </a:r>
                    <a:endParaRPr lang="en-US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25,7</a:t>
                    </a:r>
                    <a:endParaRPr lang="en-US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Лист1!$B$5:$D$5</c:f>
              <c:numCache>
                <c:formatCode>General</c:formatCode>
                <c:ptCount val="3"/>
                <c:pt idx="0">
                  <c:v>25.3</c:v>
                </c:pt>
                <c:pt idx="1">
                  <c:v>25.4</c:v>
                </c:pt>
                <c:pt idx="2">
                  <c:v>25.6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9390720"/>
        <c:axId val="49401856"/>
      </c:barChart>
      <c:catAx>
        <c:axId val="49390720"/>
        <c:scaling>
          <c:orientation val="minMax"/>
        </c:scaling>
        <c:delete val="1"/>
        <c:axPos val="l"/>
        <c:majorTickMark val="none"/>
        <c:minorTickMark val="none"/>
        <c:tickLblPos val="nextTo"/>
        <c:crossAx val="49401856"/>
        <c:crosses val="autoZero"/>
        <c:auto val="1"/>
        <c:lblAlgn val="ctr"/>
        <c:lblOffset val="100"/>
        <c:noMultiLvlLbl val="0"/>
      </c:catAx>
      <c:valAx>
        <c:axId val="49401856"/>
        <c:scaling>
          <c:orientation val="minMax"/>
          <c:max val="40"/>
        </c:scaling>
        <c:delete val="0"/>
        <c:axPos val="b"/>
        <c:numFmt formatCode="General" sourceLinked="1"/>
        <c:majorTickMark val="none"/>
        <c:minorTickMark val="none"/>
        <c:tickLblPos val="nextTo"/>
        <c:crossAx val="493907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Оборот малых</a:t>
            </a:r>
            <a:r>
              <a:rPr lang="ru-RU" sz="1800" baseline="0" dirty="0" smtClean="0"/>
              <a:t> и средних </a:t>
            </a:r>
            <a:r>
              <a:rPr lang="ru-RU" sz="1800" dirty="0" smtClean="0"/>
              <a:t>предприятий</a:t>
            </a:r>
            <a:r>
              <a:rPr lang="ru-RU" sz="1800" baseline="0" dirty="0" smtClean="0"/>
              <a:t>, млрд.рублей</a:t>
            </a:r>
            <a:endParaRPr lang="ru-RU" sz="1800" dirty="0"/>
          </a:p>
        </c:rich>
      </c:tx>
      <c:layout>
        <c:manualLayout>
          <c:xMode val="edge"/>
          <c:yMode val="edge"/>
          <c:x val="0.1684257304743917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1342813761433916E-2"/>
          <c:y val="0.20385064924758928"/>
          <c:w val="0.83731453210179707"/>
          <c:h val="0.722859874979877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812,9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</a:t>
                    </a:r>
                    <a:r>
                      <a:rPr lang="ru-RU" smtClean="0"/>
                      <a:t>79,6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r>
                      <a:rPr lang="ru-RU" smtClean="0"/>
                      <a:t>08</a:t>
                    </a:r>
                    <a:r>
                      <a:rPr lang="en-US" smtClean="0"/>
                      <a:t>,</a:t>
                    </a:r>
                    <a:r>
                      <a:rPr lang="ru-RU" smtClean="0"/>
                      <a:t>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759.3</c:v>
                </c:pt>
                <c:pt idx="1">
                  <c:v>812.9</c:v>
                </c:pt>
                <c:pt idx="2">
                  <c:v>879.6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35587584"/>
        <c:axId val="35589120"/>
      </c:barChart>
      <c:catAx>
        <c:axId val="355875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589120"/>
        <c:crosses val="autoZero"/>
        <c:auto val="1"/>
        <c:lblAlgn val="ctr"/>
        <c:lblOffset val="100"/>
        <c:noMultiLvlLbl val="0"/>
      </c:catAx>
      <c:valAx>
        <c:axId val="35589120"/>
        <c:scaling>
          <c:orientation val="minMax"/>
        </c:scaling>
        <c:delete val="0"/>
        <c:axPos val="b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35587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0.05047</cdr:x>
      <cdr:y>0.28493</cdr:y>
    </cdr:from>
    <cdr:to>
      <cdr:x>0.51104</cdr:x>
      <cdr:y>0.37991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6230" y="1080123"/>
          <a:ext cx="1882001" cy="360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</a:t>
          </a:r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год</a:t>
          </a:r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оценка)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0.05047</cdr:x>
      <cdr:y>0.51287</cdr:y>
    </cdr:from>
    <cdr:to>
      <cdr:x>0.29718</cdr:x>
      <cdr:y>0.60785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06211" y="1944216"/>
          <a:ext cx="100811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</a:t>
          </a:r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год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0.05047</cdr:x>
      <cdr:y>0.75981</cdr:y>
    </cdr:from>
    <cdr:to>
      <cdr:x>0.29718</cdr:x>
      <cdr:y>0.85479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06211" y="2880320"/>
          <a:ext cx="100811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2012 год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0DFBE-1A4F-4F46-93AE-3CB837B9CF18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5FA68-6C10-4B4E-A56C-66780E8F19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69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95350" y="746125"/>
            <a:ext cx="4970463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Анимация: масштабирование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194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0D39B0D-2AC6-41F4-AC88-FE37B9AE9A5D}" type="datetime8">
              <a:rPr lang="ru-RU" smtClean="0"/>
              <a:t>11.03.2015 18:38</a:t>
            </a:fld>
            <a:endParaRPr lang="ru-RU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ru-RU" smtClean="0">
                <a:solidFill>
                  <a:srgbClr val="444D26"/>
                </a:solidFill>
              </a:rPr>
              <a:pPr/>
              <a:t>‹#›</a:t>
            </a:fld>
            <a:endParaRPr lang="ru-RU" dirty="0">
              <a:solidFill>
                <a:srgbClr val="44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849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A529C-C1C7-4829-86FE-7ECF051DD942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44D2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71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76EAF38-F876-40E7-A752-371CAB416B89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2397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03376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9906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2024" y="6453376"/>
            <a:ext cx="2004392" cy="360000"/>
          </a:xfrm>
        </p:spPr>
        <p:txBody>
          <a:bodyPr/>
          <a:lstStyle/>
          <a:p>
            <a:fld id="{DC48A0BE-D6A5-488F-8B3E-10FE89BC9DCB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53376"/>
            <a:ext cx="5421083" cy="360000"/>
          </a:xfrm>
        </p:spPr>
        <p:txBody>
          <a:bodyPr/>
          <a:lstStyle/>
          <a:p>
            <a:endParaRPr lang="ru-RU">
              <a:solidFill>
                <a:srgbClr val="444D26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503096" y="6453376"/>
            <a:ext cx="533400" cy="3600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258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33F9-FB57-4A9E-BFE4-02FE4DA080D0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44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818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2D71443-31B4-4CD6-BAEC-918AABB97FC0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D93096-5B34-4342-9326-69289CEAE4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>
              <a:solidFill>
                <a:srgbClr val="44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44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036356-AB72-4E87-B6B6-A37A363CD48A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D93096-5B34-4342-9326-69289CEAE4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>
              <a:solidFill>
                <a:srgbClr val="444D26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5881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CCF8-5026-4276-A312-98FC559F906D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44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601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BFE4-2942-44AA-9477-BE27FDAD5DF8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ru-RU" smtClean="0">
                <a:solidFill>
                  <a:srgbClr val="444D26"/>
                </a:solidFill>
              </a:rPr>
              <a:pPr/>
              <a:t>‹#›</a:t>
            </a:fld>
            <a:endParaRPr lang="ru-RU" dirty="0">
              <a:solidFill>
                <a:srgbClr val="44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411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06A3-4419-4742-ACB9-4018C29D5B52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44D2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pic>
        <p:nvPicPr>
          <p:cNvPr id="8" name="Picture 7" descr="sm_boo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2648" y="1755648"/>
            <a:ext cx="1615307" cy="1688453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279416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63B35A3-07FF-44B4-B7E9-6242D39F6111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>
              <a:solidFill>
                <a:srgbClr val="444D26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AD93096-5B34-4342-9326-69289CEAE4C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442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004392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7BA8B40C-2F7C-440A-8D2B-3812EAE9EE33}" type="datetime8">
              <a:rPr lang="ru-RU" smtClean="0">
                <a:solidFill>
                  <a:srgbClr val="444D26"/>
                </a:solidFill>
              </a:rPr>
              <a:t>11.03.2015 18:38</a:t>
            </a:fld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ru-RU" dirty="0">
              <a:solidFill>
                <a:srgbClr val="444D26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244408" y="6237312"/>
            <a:ext cx="533400" cy="36004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764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hyperlink" Target="mailto:info@mail.agzrt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768" y="2464296"/>
            <a:ext cx="8748464" cy="1900808"/>
          </a:xfrm>
        </p:spPr>
        <p:txBody>
          <a:bodyPr anchor="t">
            <a:noAutofit/>
          </a:bodyPr>
          <a:lstStyle/>
          <a:p>
            <a:pPr algn="ctr"/>
            <a:r>
              <a:rPr lang="ru-RU" sz="2800" b="1" dirty="0" smtClean="0"/>
              <a:t>Меры государственной поддержки предпринимательства </a:t>
            </a:r>
            <a:br>
              <a:rPr lang="ru-RU" sz="2800" b="1" dirty="0" smtClean="0"/>
            </a:br>
            <a:r>
              <a:rPr lang="ru-RU" sz="2800" b="1" dirty="0" smtClean="0"/>
              <a:t>в  Республике Татарстан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6165304"/>
            <a:ext cx="6705600" cy="463413"/>
          </a:xfrm>
        </p:spPr>
        <p:txBody>
          <a:bodyPr>
            <a:noAutofit/>
          </a:bodyPr>
          <a:lstStyle/>
          <a:p>
            <a:endParaRPr lang="ru-RU" sz="17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08520" y="6237312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8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Основные мероприятия государственной поддержки в 2015 г.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712968" cy="4637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- </a:t>
            </a:r>
            <a:r>
              <a:rPr lang="ru-RU" sz="2800" u="sng" dirty="0" smtClean="0"/>
              <a:t>Лизинг грант;</a:t>
            </a:r>
          </a:p>
          <a:p>
            <a:pPr marL="0" indent="0">
              <a:buNone/>
            </a:pPr>
            <a:r>
              <a:rPr lang="ru-RU" sz="2800" u="sng" dirty="0" smtClean="0"/>
              <a:t>- Субсидирование затрат на приобретение оборудования (50/50);</a:t>
            </a:r>
          </a:p>
          <a:p>
            <a:pPr marL="0" indent="0">
              <a:buNone/>
            </a:pPr>
            <a:r>
              <a:rPr lang="ru-RU" sz="2800" u="sng" dirty="0" smtClean="0"/>
              <a:t>- Субсидирование процентов по кредитам;</a:t>
            </a:r>
          </a:p>
          <a:p>
            <a:pPr marL="0" indent="0">
              <a:buNone/>
            </a:pPr>
            <a:r>
              <a:rPr lang="ru-RU" sz="2800" u="sng" dirty="0" smtClean="0"/>
              <a:t>- Выдача </a:t>
            </a:r>
            <a:r>
              <a:rPr lang="ru-RU" sz="2800" u="sng" dirty="0" err="1" smtClean="0"/>
              <a:t>микрозаймов</a:t>
            </a:r>
            <a:r>
              <a:rPr lang="ru-RU" sz="2800" u="sng" dirty="0" smtClean="0"/>
              <a:t>;</a:t>
            </a:r>
          </a:p>
          <a:p>
            <a:pPr marL="0" indent="0">
              <a:buNone/>
            </a:pPr>
            <a:r>
              <a:rPr lang="ru-RU" sz="2800" u="sng" dirty="0" smtClean="0"/>
              <a:t>- Выдача поручительств Гарантийного фонда РТ;</a:t>
            </a:r>
          </a:p>
          <a:p>
            <a:pPr marL="0" indent="0">
              <a:buNone/>
            </a:pPr>
            <a:r>
              <a:rPr lang="ru-RU" sz="2800" u="sng" dirty="0" smtClean="0"/>
              <a:t>- Информационно-консультационная поддержка через Центр поддержки предпринимательства и Центр поддержки </a:t>
            </a:r>
            <a:r>
              <a:rPr lang="ru-RU" sz="2800" u="sng" dirty="0" err="1" smtClean="0"/>
              <a:t>экпортно</a:t>
            </a:r>
            <a:r>
              <a:rPr lang="ru-RU" sz="2800" u="sng" dirty="0" smtClean="0"/>
              <a:t> ориентированных МСП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95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Основные мероприятия государственной поддержки в 2015 г.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712968" cy="46371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800" dirty="0" smtClean="0"/>
              <a:t>- Создание и развитие </a:t>
            </a:r>
            <a:r>
              <a:rPr lang="ru-RU" sz="2800" u="sng" dirty="0" smtClean="0"/>
              <a:t>частных промышленных парков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ru-RU" sz="2800" dirty="0" smtClean="0"/>
              <a:t>- Создание </a:t>
            </a:r>
            <a:r>
              <a:rPr lang="ru-RU" sz="2800" u="sng" dirty="0" smtClean="0"/>
              <a:t>Центров молодежного инновационного творчества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ru-RU" sz="2800" dirty="0" smtClean="0"/>
              <a:t>- Создание </a:t>
            </a:r>
            <a:r>
              <a:rPr lang="ru-RU" sz="2800" u="sng" dirty="0" smtClean="0"/>
              <a:t>Центра инноваций в социальной сфере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ru-RU" sz="2800" dirty="0" smtClean="0"/>
              <a:t>- </a:t>
            </a:r>
            <a:r>
              <a:rPr lang="ru-RU" sz="2800" u="sng" dirty="0" smtClean="0"/>
              <a:t>Развитие инновационной инфраструктуры </a:t>
            </a:r>
            <a:r>
              <a:rPr lang="ru-RU" sz="2800" dirty="0" smtClean="0"/>
              <a:t>(инжиниринговых центров, центров </a:t>
            </a:r>
            <a:r>
              <a:rPr lang="ru-RU" sz="2800" dirty="0" err="1" smtClean="0"/>
              <a:t>прототипирования</a:t>
            </a:r>
            <a:r>
              <a:rPr lang="ru-RU" sz="2800" dirty="0" smtClean="0"/>
              <a:t>, центра кластерного развития);</a:t>
            </a:r>
          </a:p>
          <a:p>
            <a:pPr marL="0" indent="0">
              <a:buNone/>
            </a:pPr>
            <a:r>
              <a:rPr lang="ru-RU" sz="2800" dirty="0" smtClean="0"/>
              <a:t>- Создание и развитие </a:t>
            </a:r>
            <a:r>
              <a:rPr lang="ru-RU" sz="2800" u="sng" dirty="0" smtClean="0"/>
              <a:t>промышленных парков с государственной (муниципальной) долей.</a:t>
            </a:r>
            <a:endParaRPr lang="ru-RU" sz="2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24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Основные условия программы Лизинг-грант в 2015 г.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12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1556792"/>
            <a:ext cx="8784976" cy="5184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C00000"/>
                </a:solidFill>
              </a:rPr>
              <a:t>Сельский бизнес </a:t>
            </a:r>
            <a:r>
              <a:rPr lang="ru-RU" sz="2400" b="1" dirty="0" smtClean="0"/>
              <a:t>– до </a:t>
            </a:r>
            <a:r>
              <a:rPr lang="ru-RU" sz="2400" b="1" dirty="0"/>
              <a:t>50</a:t>
            </a:r>
            <a:r>
              <a:rPr lang="ru-RU" sz="2400" b="1" dirty="0" smtClean="0"/>
              <a:t>%, до  </a:t>
            </a:r>
            <a:r>
              <a:rPr lang="ru-RU" sz="2400" b="1" dirty="0"/>
              <a:t>3 млн. руб</a:t>
            </a:r>
            <a:r>
              <a:rPr lang="ru-RU" sz="2400" b="1" dirty="0" smtClean="0"/>
              <a:t>. (начинающие до 1 </a:t>
            </a:r>
            <a:r>
              <a:rPr lang="ru-RU" sz="2400" b="1" dirty="0" err="1" smtClean="0"/>
              <a:t>млн.руб</a:t>
            </a:r>
            <a:r>
              <a:rPr lang="ru-RU" sz="2400" b="1" dirty="0" smtClean="0"/>
              <a:t>.);</a:t>
            </a:r>
          </a:p>
          <a:p>
            <a:endParaRPr lang="ru-RU" sz="2400" b="1" dirty="0" smtClean="0"/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C00000"/>
                </a:solidFill>
              </a:rPr>
              <a:t>Резиденты </a:t>
            </a:r>
            <a:r>
              <a:rPr lang="ru-RU" sz="2400" b="1" dirty="0" err="1" smtClean="0">
                <a:solidFill>
                  <a:srgbClr val="C00000"/>
                </a:solidFill>
              </a:rPr>
              <a:t>промпарков</a:t>
            </a:r>
            <a:r>
              <a:rPr lang="ru-RU" sz="2400" b="1" dirty="0">
                <a:solidFill>
                  <a:srgbClr val="C00000"/>
                </a:solidFill>
              </a:rPr>
              <a:t>, режимных </a:t>
            </a:r>
            <a:r>
              <a:rPr lang="ru-RU" sz="2400" b="1" dirty="0" smtClean="0">
                <a:solidFill>
                  <a:srgbClr val="C00000"/>
                </a:solidFill>
              </a:rPr>
              <a:t>объектов, пользователи </a:t>
            </a:r>
            <a:r>
              <a:rPr lang="ru-RU" sz="2400" b="1" dirty="0">
                <a:solidFill>
                  <a:srgbClr val="C00000"/>
                </a:solidFill>
              </a:rPr>
              <a:t>услуг </a:t>
            </a:r>
            <a:r>
              <a:rPr lang="ru-RU" sz="2400" b="1" dirty="0" smtClean="0">
                <a:solidFill>
                  <a:srgbClr val="C00000"/>
                </a:solidFill>
              </a:rPr>
              <a:t>РЦИ </a:t>
            </a:r>
            <a:r>
              <a:rPr lang="ru-RU" sz="2400" b="1" dirty="0" smtClean="0"/>
              <a:t>– до 30 %  до </a:t>
            </a:r>
            <a:r>
              <a:rPr lang="ru-RU" sz="2400" b="1" dirty="0"/>
              <a:t>5 млн. р</a:t>
            </a:r>
            <a:r>
              <a:rPr lang="ru-RU" sz="2400" b="1" dirty="0" smtClean="0"/>
              <a:t>уб. (начинающие до 45% до 2 </a:t>
            </a:r>
            <a:r>
              <a:rPr lang="ru-RU" sz="2400" b="1" dirty="0" err="1" smtClean="0"/>
              <a:t>млн.руб</a:t>
            </a:r>
            <a:r>
              <a:rPr lang="ru-RU" sz="2400" b="1" dirty="0" smtClean="0"/>
              <a:t>.) ;   </a:t>
            </a:r>
          </a:p>
          <a:p>
            <a:r>
              <a:rPr lang="ru-RU" sz="2400" b="1" dirty="0" smtClean="0"/>
              <a:t>                                   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C00000"/>
                </a:solidFill>
              </a:rPr>
              <a:t>Прочие категории МСП  </a:t>
            </a:r>
            <a:r>
              <a:rPr lang="ru-RU" sz="2400" b="1" dirty="0" smtClean="0">
                <a:solidFill>
                  <a:schemeClr val="tx1"/>
                </a:solidFill>
              </a:rPr>
              <a:t>до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/>
              <a:t>30</a:t>
            </a:r>
            <a:r>
              <a:rPr lang="ru-RU" sz="2400" b="1" dirty="0"/>
              <a:t>% </a:t>
            </a:r>
            <a:r>
              <a:rPr lang="ru-RU" sz="2400" b="1" dirty="0" smtClean="0"/>
              <a:t>до </a:t>
            </a:r>
            <a:r>
              <a:rPr lang="ru-RU" sz="2400" b="1" dirty="0"/>
              <a:t>3 млн. руб., </a:t>
            </a:r>
            <a:r>
              <a:rPr lang="ru-RU" sz="2400" b="1" dirty="0" smtClean="0"/>
              <a:t>(начинающие </a:t>
            </a:r>
            <a:r>
              <a:rPr lang="ru-RU" sz="2400" b="1" dirty="0"/>
              <a:t>– </a:t>
            </a:r>
            <a:r>
              <a:rPr lang="ru-RU" sz="2400" b="1" dirty="0" smtClean="0"/>
              <a:t>до 45</a:t>
            </a:r>
            <a:r>
              <a:rPr lang="ru-RU" sz="2400" b="1" dirty="0"/>
              <a:t>% </a:t>
            </a:r>
            <a:r>
              <a:rPr lang="ru-RU" sz="2400" b="1" dirty="0" smtClean="0"/>
              <a:t>до </a:t>
            </a:r>
            <a:r>
              <a:rPr lang="ru-RU" sz="2400" b="1" dirty="0"/>
              <a:t>1 млн. руб.).</a:t>
            </a:r>
          </a:p>
        </p:txBody>
      </p:sp>
    </p:spTree>
    <p:extLst>
      <p:ext uri="{BB962C8B-B14F-4D97-AF65-F5344CB8AC3E}">
        <p14:creationId xmlns:p14="http://schemas.microsoft.com/office/powerpoint/2010/main" val="199144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Основные условия </a:t>
            </a:r>
            <a:r>
              <a:rPr lang="ru-RU" sz="3600" dirty="0" smtClean="0"/>
              <a:t>финансовых программ в </a:t>
            </a:r>
            <a:r>
              <a:rPr lang="ru-RU" sz="3600" dirty="0"/>
              <a:t>2015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13</a:t>
            </a:fld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628800"/>
            <a:ext cx="8856984" cy="4968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Субсидирование </a:t>
            </a:r>
            <a:r>
              <a:rPr lang="ru-RU" sz="2400" b="1" u="sng" dirty="0">
                <a:solidFill>
                  <a:srgbClr val="C00000"/>
                </a:solidFill>
              </a:rPr>
              <a:t>затрат на приобретение оборудования (50/50); </a:t>
            </a:r>
            <a:endParaRPr lang="ru-RU" sz="2400" b="1" u="sng" dirty="0" smtClean="0">
              <a:solidFill>
                <a:srgbClr val="C00000"/>
              </a:solidFill>
            </a:endParaRPr>
          </a:p>
          <a:p>
            <a:r>
              <a:rPr lang="ru-RU" sz="2400" b="1" u="sng" dirty="0" smtClean="0"/>
              <a:t>Получатели: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резиденты </a:t>
            </a:r>
            <a:r>
              <a:rPr lang="ru-RU" sz="2400" b="1" dirty="0"/>
              <a:t>промышленных </a:t>
            </a:r>
            <a:r>
              <a:rPr lang="ru-RU" sz="2400" b="1" dirty="0" smtClean="0"/>
              <a:t>парков и площадок, бизнес инкубаторов, режимных объектов;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МСП -  </a:t>
            </a:r>
            <a:r>
              <a:rPr lang="ru-RU" sz="2400" b="1" dirty="0"/>
              <a:t>услуг региональных центров </a:t>
            </a:r>
            <a:r>
              <a:rPr lang="ru-RU" sz="2400" b="1" dirty="0" smtClean="0"/>
              <a:t>инжиниринга;</a:t>
            </a:r>
          </a:p>
          <a:p>
            <a:pPr marL="342900" indent="-342900">
              <a:buFontTx/>
              <a:buChar char="-"/>
            </a:pPr>
            <a:endParaRPr lang="ru-RU" sz="2400" b="1" dirty="0" smtClean="0"/>
          </a:p>
          <a:p>
            <a:endParaRPr lang="ru-RU" sz="2400" b="1" dirty="0" smtClean="0"/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Максимальный </a:t>
            </a:r>
            <a:r>
              <a:rPr lang="ru-RU" sz="2400" b="1" dirty="0">
                <a:solidFill>
                  <a:srgbClr val="C00000"/>
                </a:solidFill>
              </a:rPr>
              <a:t>размер </a:t>
            </a:r>
            <a:r>
              <a:rPr lang="ru-RU" sz="2400" b="1" dirty="0"/>
              <a:t>поддержки на одного получателя </a:t>
            </a:r>
            <a:r>
              <a:rPr lang="ru-RU" sz="2400" b="1" dirty="0" smtClean="0"/>
              <a:t>         </a:t>
            </a:r>
            <a:r>
              <a:rPr lang="ru-RU" sz="2400" b="1" dirty="0" smtClean="0">
                <a:solidFill>
                  <a:srgbClr val="C00000"/>
                </a:solidFill>
              </a:rPr>
              <a:t>5 </a:t>
            </a:r>
            <a:r>
              <a:rPr lang="ru-RU" sz="2400" b="1" dirty="0">
                <a:solidFill>
                  <a:srgbClr val="C00000"/>
                </a:solidFill>
              </a:rPr>
              <a:t>млн. </a:t>
            </a:r>
            <a:r>
              <a:rPr lang="ru-RU" sz="2400" b="1" dirty="0" smtClean="0">
                <a:solidFill>
                  <a:srgbClr val="C00000"/>
                </a:solidFill>
              </a:rPr>
              <a:t>руб. до  </a:t>
            </a:r>
            <a:r>
              <a:rPr lang="ru-RU" sz="2400" b="1" dirty="0">
                <a:solidFill>
                  <a:srgbClr val="C00000"/>
                </a:solidFill>
              </a:rPr>
              <a:t>50% </a:t>
            </a:r>
            <a:r>
              <a:rPr lang="ru-RU" sz="2400" b="1" dirty="0">
                <a:solidFill>
                  <a:schemeClr val="tx1"/>
                </a:solidFill>
              </a:rPr>
              <a:t>от стоимости приобретаемого </a:t>
            </a:r>
            <a:r>
              <a:rPr lang="ru-RU" sz="2400" b="1" dirty="0" smtClean="0">
                <a:solidFill>
                  <a:schemeClr val="tx1"/>
                </a:solidFill>
              </a:rPr>
              <a:t>оборудования</a:t>
            </a:r>
            <a:r>
              <a:rPr lang="ru-RU" sz="2400" b="1" dirty="0" smtClean="0"/>
              <a:t>.</a:t>
            </a:r>
            <a:endParaRPr lang="ru-RU" sz="2400" b="1" dirty="0"/>
          </a:p>
          <a:p>
            <a:pPr algn="ctr"/>
            <a:endParaRPr lang="ru-RU" sz="2400" b="1" u="sng" dirty="0"/>
          </a:p>
        </p:txBody>
      </p:sp>
    </p:spTree>
    <p:extLst>
      <p:ext uri="{BB962C8B-B14F-4D97-AF65-F5344CB8AC3E}">
        <p14:creationId xmlns:p14="http://schemas.microsoft.com/office/powerpoint/2010/main" val="357011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Основные условия </a:t>
            </a:r>
            <a:r>
              <a:rPr lang="ru-RU" sz="3600" dirty="0" smtClean="0"/>
              <a:t>финансовых программ в </a:t>
            </a:r>
            <a:r>
              <a:rPr lang="ru-RU" sz="3600" dirty="0"/>
              <a:t>2015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14</a:t>
            </a:fld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700808"/>
            <a:ext cx="8856984" cy="48965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Субсидирование процентов по кредитам </a:t>
            </a:r>
          </a:p>
          <a:p>
            <a:r>
              <a:rPr lang="ru-RU" sz="2400" b="1" u="sng" dirty="0" smtClean="0"/>
              <a:t>Получатели поддержки:</a:t>
            </a:r>
          </a:p>
          <a:p>
            <a:r>
              <a:rPr lang="ru-RU" sz="2400" b="1" dirty="0" smtClean="0"/>
              <a:t>МСП,  реализующие </a:t>
            </a:r>
            <a:r>
              <a:rPr lang="ru-RU" sz="2400" b="1" dirty="0"/>
              <a:t>бизнес-проекты в </a:t>
            </a:r>
            <a:r>
              <a:rPr lang="ru-RU" sz="2400" b="1" dirty="0" smtClean="0"/>
              <a:t>реальном секторе экономики </a:t>
            </a:r>
          </a:p>
          <a:p>
            <a:r>
              <a:rPr lang="ru-RU" sz="2400" b="1" dirty="0" smtClean="0"/>
              <a:t>Субсидия – </a:t>
            </a:r>
            <a:r>
              <a:rPr lang="ru-RU" sz="2400" b="1" dirty="0">
                <a:solidFill>
                  <a:srgbClr val="C00000"/>
                </a:solidFill>
              </a:rPr>
              <a:t>не более 2/3 ключевой ставки Банка России </a:t>
            </a:r>
            <a:r>
              <a:rPr lang="ru-RU" sz="2400" b="1" dirty="0" smtClean="0">
                <a:solidFill>
                  <a:srgbClr val="C00000"/>
                </a:solidFill>
              </a:rPr>
              <a:t>       до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1 </a:t>
            </a:r>
            <a:r>
              <a:rPr lang="ru-RU" sz="2400" b="1" dirty="0">
                <a:solidFill>
                  <a:srgbClr val="C00000"/>
                </a:solidFill>
              </a:rPr>
              <a:t>млн. руб. 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b="1" u="sng" dirty="0" smtClean="0">
                <a:solidFill>
                  <a:schemeClr val="tx1"/>
                </a:solidFill>
              </a:rPr>
              <a:t>Сумма кредита - </a:t>
            </a:r>
            <a:r>
              <a:rPr lang="ru-RU" sz="2400" b="1" dirty="0" smtClean="0">
                <a:solidFill>
                  <a:srgbClr val="C00000"/>
                </a:solidFill>
              </a:rPr>
              <a:t>от 2 </a:t>
            </a:r>
            <a:r>
              <a:rPr lang="ru-RU" sz="2400" b="1" dirty="0" err="1" smtClean="0">
                <a:solidFill>
                  <a:srgbClr val="C00000"/>
                </a:solidFill>
              </a:rPr>
              <a:t>млн.руб</a:t>
            </a:r>
            <a:r>
              <a:rPr lang="ru-RU" sz="2400" b="1" dirty="0" smtClean="0">
                <a:solidFill>
                  <a:schemeClr val="tx1"/>
                </a:solidFill>
              </a:rPr>
              <a:t>. </a:t>
            </a:r>
          </a:p>
          <a:p>
            <a:endParaRPr lang="ru-RU" sz="2400" b="1" u="sng" dirty="0" smtClean="0">
              <a:solidFill>
                <a:schemeClr val="tx1"/>
              </a:solidFill>
            </a:endParaRPr>
          </a:p>
          <a:p>
            <a:r>
              <a:rPr lang="ru-RU" sz="2400" b="1" u="sng" dirty="0" smtClean="0">
                <a:solidFill>
                  <a:schemeClr val="tx1"/>
                </a:solidFill>
              </a:rPr>
              <a:t>Цель кредита </a:t>
            </a:r>
            <a:r>
              <a:rPr lang="ru-RU" sz="2400" b="1" dirty="0" smtClean="0">
                <a:solidFill>
                  <a:schemeClr val="tx1"/>
                </a:solidFill>
              </a:rPr>
              <a:t>– </a:t>
            </a:r>
            <a:r>
              <a:rPr lang="ru-RU" sz="2400" b="1" dirty="0" smtClean="0">
                <a:solidFill>
                  <a:srgbClr val="C00000"/>
                </a:solidFill>
              </a:rPr>
              <a:t>строительство (</a:t>
            </a:r>
            <a:r>
              <a:rPr lang="ru-RU" sz="2400" b="1" dirty="0" err="1" smtClean="0">
                <a:solidFill>
                  <a:srgbClr val="C00000"/>
                </a:solidFill>
              </a:rPr>
              <a:t>реконструция</a:t>
            </a:r>
            <a:r>
              <a:rPr lang="ru-RU" sz="2400" b="1" dirty="0" smtClean="0">
                <a:solidFill>
                  <a:srgbClr val="C00000"/>
                </a:solidFill>
              </a:rPr>
              <a:t>) зданий  и приобретение оборудования для собственных нужд</a:t>
            </a:r>
          </a:p>
        </p:txBody>
      </p:sp>
    </p:spTree>
    <p:extLst>
      <p:ext uri="{BB962C8B-B14F-4D97-AF65-F5344CB8AC3E}">
        <p14:creationId xmlns:p14="http://schemas.microsoft.com/office/powerpoint/2010/main" val="26215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Программы финансовой поддержки в 2015 г.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15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556792"/>
            <a:ext cx="8856984" cy="482453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b="1" u="sng" dirty="0" smtClean="0"/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Кредиты под поручительство Гарантийного фонда </a:t>
            </a: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Республики Татарстан в 47 банках-партнерах</a:t>
            </a:r>
          </a:p>
          <a:p>
            <a:pPr algn="ctr"/>
            <a:r>
              <a:rPr lang="ru-RU" sz="2400" b="1" u="sng" dirty="0" smtClean="0"/>
              <a:t>Условия:</a:t>
            </a:r>
          </a:p>
          <a:p>
            <a:r>
              <a:rPr lang="ru-RU" sz="2400" b="1" dirty="0" smtClean="0"/>
              <a:t>- Сумма </a:t>
            </a:r>
            <a:r>
              <a:rPr lang="ru-RU" sz="2400" b="1" dirty="0"/>
              <a:t>поручительства - </a:t>
            </a:r>
            <a:r>
              <a:rPr lang="ru-RU" sz="2400" b="1" dirty="0">
                <a:solidFill>
                  <a:srgbClr val="C00000"/>
                </a:solidFill>
              </a:rPr>
              <a:t>до 15 млн. </a:t>
            </a:r>
            <a:r>
              <a:rPr lang="ru-RU" sz="2400" b="1" dirty="0" smtClean="0">
                <a:solidFill>
                  <a:srgbClr val="C00000"/>
                </a:solidFill>
              </a:rPr>
              <a:t>руб.</a:t>
            </a:r>
            <a:r>
              <a:rPr lang="ru-RU" sz="2400" b="1" dirty="0" smtClean="0"/>
              <a:t>;</a:t>
            </a:r>
            <a:endParaRPr lang="ru-RU" sz="2400" b="1" dirty="0"/>
          </a:p>
          <a:p>
            <a:r>
              <a:rPr lang="ru-RU" sz="2400" b="1" dirty="0" smtClean="0"/>
              <a:t>- Сумма </a:t>
            </a:r>
            <a:r>
              <a:rPr lang="ru-RU" sz="2400" b="1" dirty="0"/>
              <a:t>кредита - </a:t>
            </a:r>
            <a:r>
              <a:rPr lang="ru-RU" sz="2400" b="1" dirty="0" smtClean="0">
                <a:solidFill>
                  <a:srgbClr val="C00000"/>
                </a:solidFill>
              </a:rPr>
              <a:t>от </a:t>
            </a:r>
            <a:r>
              <a:rPr lang="ru-RU" sz="2400" b="1" dirty="0">
                <a:solidFill>
                  <a:srgbClr val="C00000"/>
                </a:solidFill>
              </a:rPr>
              <a:t>1,0 млн. рублей</a:t>
            </a:r>
            <a:r>
              <a:rPr lang="ru-RU" sz="2400" b="1" dirty="0"/>
              <a:t>;</a:t>
            </a:r>
          </a:p>
          <a:p>
            <a:r>
              <a:rPr lang="ru-RU" sz="2400" b="1" dirty="0" smtClean="0"/>
              <a:t>- Срок поручительства – </a:t>
            </a:r>
            <a:r>
              <a:rPr lang="ru-RU" sz="2400" b="1" dirty="0" smtClean="0">
                <a:solidFill>
                  <a:srgbClr val="C00000"/>
                </a:solidFill>
              </a:rPr>
              <a:t>до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7 </a:t>
            </a:r>
            <a:r>
              <a:rPr lang="ru-RU" sz="2400" b="1" dirty="0">
                <a:solidFill>
                  <a:srgbClr val="C00000"/>
                </a:solidFill>
              </a:rPr>
              <a:t>лет</a:t>
            </a:r>
            <a:r>
              <a:rPr lang="ru-RU" sz="2400" b="1" dirty="0"/>
              <a:t>;</a:t>
            </a:r>
          </a:p>
          <a:p>
            <a:r>
              <a:rPr lang="ru-RU" sz="2400" b="1" dirty="0" smtClean="0"/>
              <a:t>- Размер - </a:t>
            </a:r>
            <a:r>
              <a:rPr lang="ru-RU" sz="2400" b="1" dirty="0">
                <a:solidFill>
                  <a:srgbClr val="C00000"/>
                </a:solidFill>
              </a:rPr>
              <a:t>не более 50% от суммы</a:t>
            </a:r>
            <a:r>
              <a:rPr lang="ru-RU" sz="2400" b="1" dirty="0"/>
              <a:t> кредита, банковской гарантии;</a:t>
            </a:r>
          </a:p>
          <a:p>
            <a:r>
              <a:rPr lang="ru-RU" sz="2400" b="1" dirty="0" smtClean="0"/>
              <a:t>- Вознаграждение – </a:t>
            </a:r>
            <a:r>
              <a:rPr lang="ru-RU" sz="2400" b="1" dirty="0" smtClean="0">
                <a:solidFill>
                  <a:srgbClr val="C00000"/>
                </a:solidFill>
              </a:rPr>
              <a:t>до 1,5</a:t>
            </a:r>
            <a:r>
              <a:rPr lang="ru-RU" sz="2400" b="1" dirty="0">
                <a:solidFill>
                  <a:srgbClr val="C00000"/>
                </a:solidFill>
              </a:rPr>
              <a:t>% годовых </a:t>
            </a:r>
            <a:r>
              <a:rPr lang="ru-RU" sz="2400" b="1" dirty="0"/>
              <a:t>от </a:t>
            </a:r>
            <a:r>
              <a:rPr lang="ru-RU" sz="2400" b="1" dirty="0" smtClean="0"/>
              <a:t>поручительства</a:t>
            </a:r>
            <a:r>
              <a:rPr lang="ru-RU" sz="2400" b="1" dirty="0"/>
              <a:t>;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3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Программы финансовой поддержки в 2015 г.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16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1556792"/>
            <a:ext cx="8640960" cy="51125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b="1" u="sng" dirty="0" smtClean="0"/>
          </a:p>
          <a:p>
            <a:pPr algn="ctr"/>
            <a:r>
              <a:rPr lang="ru-RU" sz="2400" b="1" u="sng" dirty="0" err="1" smtClean="0">
                <a:solidFill>
                  <a:srgbClr val="C00000"/>
                </a:solidFill>
              </a:rPr>
              <a:t>Микрозаймы</a:t>
            </a:r>
            <a:r>
              <a:rPr lang="ru-RU" sz="2400" b="1" u="sng" dirty="0" smtClean="0">
                <a:solidFill>
                  <a:srgbClr val="C00000"/>
                </a:solidFill>
              </a:rPr>
              <a:t> Фонда финансовой поддержки</a:t>
            </a: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Республики Татарстан </a:t>
            </a:r>
          </a:p>
          <a:p>
            <a:pPr algn="ctr"/>
            <a:endParaRPr lang="ru-RU" sz="2400" b="1" u="sng" dirty="0" smtClean="0"/>
          </a:p>
          <a:p>
            <a:pPr algn="ctr"/>
            <a:r>
              <a:rPr lang="ru-RU" sz="2400" b="1" u="sng" dirty="0" smtClean="0"/>
              <a:t>Условия:</a:t>
            </a:r>
          </a:p>
          <a:p>
            <a:r>
              <a:rPr lang="ru-RU" sz="2400" b="1" dirty="0" smtClean="0"/>
              <a:t>-    Сумма займа  </a:t>
            </a:r>
            <a:r>
              <a:rPr lang="ru-RU" sz="2400" b="1" dirty="0" smtClean="0">
                <a:solidFill>
                  <a:srgbClr val="C00000"/>
                </a:solidFill>
              </a:rPr>
              <a:t>до 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1 млн. руб.</a:t>
            </a:r>
            <a:r>
              <a:rPr lang="ru-RU" sz="2400" b="1" dirty="0" smtClean="0"/>
              <a:t>;</a:t>
            </a:r>
            <a:endParaRPr lang="ru-RU" sz="2400" b="1" dirty="0"/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Процентная ставка – </a:t>
            </a:r>
            <a:r>
              <a:rPr lang="ru-RU" sz="2400" b="1" dirty="0" smtClean="0">
                <a:solidFill>
                  <a:srgbClr val="C00000"/>
                </a:solidFill>
              </a:rPr>
              <a:t>до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10 % годовых</a:t>
            </a:r>
            <a:r>
              <a:rPr lang="ru-RU" sz="2400" b="1" dirty="0" smtClean="0"/>
              <a:t>;</a:t>
            </a:r>
          </a:p>
          <a:p>
            <a:pPr marL="342900" indent="-342900">
              <a:buFontTx/>
              <a:buChar char="-"/>
            </a:pPr>
            <a:r>
              <a:rPr lang="ru-RU" sz="2400" b="1" dirty="0"/>
              <a:t>Срок кредита – </a:t>
            </a:r>
            <a:r>
              <a:rPr lang="ru-RU" sz="2400" b="1" dirty="0">
                <a:solidFill>
                  <a:srgbClr val="C00000"/>
                </a:solidFill>
              </a:rPr>
              <a:t>до 3-х лет</a:t>
            </a:r>
            <a:r>
              <a:rPr lang="ru-RU" sz="2400" b="1" dirty="0" smtClean="0"/>
              <a:t>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Залоговое обеспечение – </a:t>
            </a:r>
            <a:r>
              <a:rPr lang="ru-RU" sz="2400" b="1" dirty="0" smtClean="0">
                <a:solidFill>
                  <a:srgbClr val="C00000"/>
                </a:solidFill>
              </a:rPr>
              <a:t>недвижимость, автотранспорт и иное ликвидное имущество.</a:t>
            </a:r>
            <a:endParaRPr lang="ru-RU" sz="2400" b="1" dirty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endParaRPr lang="ru-RU" sz="2400" b="1" dirty="0"/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40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17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608" y="96786"/>
            <a:ext cx="6984776" cy="11967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ru-RU" sz="2800" b="1" u="sng" dirty="0" smtClean="0">
                <a:solidFill>
                  <a:schemeClr val="tx1"/>
                </a:solidFill>
              </a:rPr>
              <a:t>Проекты по созданию </a:t>
            </a:r>
            <a:r>
              <a:rPr lang="ru-RU" sz="2800" b="1" u="sng" dirty="0">
                <a:solidFill>
                  <a:schemeClr val="tx1"/>
                </a:solidFill>
              </a:rPr>
              <a:t>и </a:t>
            </a:r>
            <a:r>
              <a:rPr lang="ru-RU" sz="2800" b="1" u="sng" dirty="0" smtClean="0">
                <a:solidFill>
                  <a:schemeClr val="tx1"/>
                </a:solidFill>
              </a:rPr>
              <a:t>развитию </a:t>
            </a:r>
            <a:r>
              <a:rPr lang="ru-RU" sz="2800" b="1" u="sng" dirty="0">
                <a:solidFill>
                  <a:schemeClr val="tx1"/>
                </a:solidFill>
              </a:rPr>
              <a:t>инфраструктуры промышленных </a:t>
            </a:r>
            <a:r>
              <a:rPr lang="ru-RU" sz="2800" b="1" u="sng" dirty="0" smtClean="0">
                <a:solidFill>
                  <a:schemeClr val="tx1"/>
                </a:solidFill>
              </a:rPr>
              <a:t>парков      в 2015 году</a:t>
            </a:r>
            <a:endParaRPr lang="ru-RU" sz="2800" b="1" u="sng" dirty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1556792"/>
            <a:ext cx="8424936" cy="5184576"/>
          </a:xfrm>
          <a:prstGeom prst="roundRect">
            <a:avLst>
              <a:gd name="adj" fmla="val 12579"/>
            </a:avLst>
          </a:prstGeom>
          <a:solidFill>
            <a:schemeClr val="tx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>
              <a:solidFill>
                <a:schemeClr val="dk1"/>
              </a:solidFill>
            </a:endParaRPr>
          </a:p>
          <a:p>
            <a:r>
              <a:rPr lang="ru-RU" sz="2400" b="1" dirty="0" smtClean="0">
                <a:solidFill>
                  <a:schemeClr val="dk1"/>
                </a:solidFill>
              </a:rPr>
              <a:t>- Строительство </a:t>
            </a:r>
            <a:r>
              <a:rPr lang="ru-RU" sz="2400" b="1" dirty="0">
                <a:solidFill>
                  <a:schemeClr val="dk1"/>
                </a:solidFill>
              </a:rPr>
              <a:t>2 очереди промышленного парка </a:t>
            </a:r>
            <a:r>
              <a:rPr lang="ru-RU" sz="2400" b="1" dirty="0" smtClean="0">
                <a:solidFill>
                  <a:srgbClr val="C00000"/>
                </a:solidFill>
              </a:rPr>
              <a:t>«</a:t>
            </a:r>
            <a:r>
              <a:rPr lang="ru-RU" sz="2400" b="1" dirty="0" err="1" smtClean="0">
                <a:solidFill>
                  <a:srgbClr val="C00000"/>
                </a:solidFill>
              </a:rPr>
              <a:t>Сокуры</a:t>
            </a:r>
            <a:r>
              <a:rPr lang="ru-RU" sz="2400" b="1" dirty="0" smtClean="0">
                <a:solidFill>
                  <a:srgbClr val="C00000"/>
                </a:solidFill>
              </a:rPr>
              <a:t>»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Лаишевский</a:t>
            </a:r>
            <a:r>
              <a:rPr lang="ru-RU" sz="2400" b="1" dirty="0" smtClean="0">
                <a:solidFill>
                  <a:schemeClr val="dk1"/>
                </a:solidFill>
              </a:rPr>
              <a:t> район);</a:t>
            </a:r>
            <a:endParaRPr lang="ru-RU" sz="2400" b="1" dirty="0">
              <a:solidFill>
                <a:schemeClr val="dk1"/>
              </a:solidFill>
            </a:endParaRPr>
          </a:p>
          <a:p>
            <a:r>
              <a:rPr lang="ru-RU" sz="2400" b="1" dirty="0" smtClean="0">
                <a:solidFill>
                  <a:schemeClr val="dk1"/>
                </a:solidFill>
              </a:rPr>
              <a:t>- Создание </a:t>
            </a:r>
            <a:r>
              <a:rPr lang="ru-RU" sz="2400" b="1" dirty="0">
                <a:solidFill>
                  <a:schemeClr val="dk1"/>
                </a:solidFill>
              </a:rPr>
              <a:t>и развитие энергетической и транспортной инфраструктуры </a:t>
            </a:r>
            <a:r>
              <a:rPr lang="ru-RU" sz="2400" b="1" dirty="0" err="1" smtClean="0">
                <a:solidFill>
                  <a:schemeClr val="dk1"/>
                </a:solidFill>
              </a:rPr>
              <a:t>промпарка</a:t>
            </a:r>
            <a:r>
              <a:rPr lang="ru-RU" sz="2400" b="1" dirty="0" smtClean="0">
                <a:solidFill>
                  <a:schemeClr val="dk1"/>
                </a:solidFill>
              </a:rPr>
              <a:t> </a:t>
            </a:r>
            <a:r>
              <a:rPr lang="ru-RU" sz="2400" b="1" dirty="0">
                <a:solidFill>
                  <a:schemeClr val="dk1"/>
                </a:solidFill>
              </a:rPr>
              <a:t>на площадке </a:t>
            </a:r>
            <a:r>
              <a:rPr lang="ru-RU" sz="2400" b="1" dirty="0">
                <a:solidFill>
                  <a:srgbClr val="C00000"/>
                </a:solidFill>
              </a:rPr>
              <a:t>ОАО </a:t>
            </a:r>
            <a:r>
              <a:rPr lang="ru-RU" sz="2400" b="1" dirty="0" smtClean="0">
                <a:solidFill>
                  <a:srgbClr val="C00000"/>
                </a:solidFill>
              </a:rPr>
              <a:t>«КЗСК»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г.Казань</a:t>
            </a:r>
            <a:r>
              <a:rPr lang="ru-RU" sz="2400" b="1" dirty="0" smtClean="0">
                <a:solidFill>
                  <a:schemeClr val="dk1"/>
                </a:solidFill>
              </a:rPr>
              <a:t>); </a:t>
            </a:r>
            <a:endParaRPr lang="ru-RU" sz="2400" b="1" dirty="0">
              <a:solidFill>
                <a:schemeClr val="dk1"/>
              </a:solidFill>
            </a:endParaRPr>
          </a:p>
          <a:p>
            <a:r>
              <a:rPr lang="ru-RU" sz="2400" b="1" dirty="0" smtClean="0">
                <a:solidFill>
                  <a:schemeClr val="dk1"/>
                </a:solidFill>
              </a:rPr>
              <a:t>-Индустриальный </a:t>
            </a:r>
            <a:r>
              <a:rPr lang="ru-RU" sz="2400" b="1" dirty="0">
                <a:solidFill>
                  <a:schemeClr val="dk1"/>
                </a:solidFill>
              </a:rPr>
              <a:t>парк </a:t>
            </a:r>
            <a:r>
              <a:rPr lang="ru-RU" sz="2400" b="1" dirty="0" smtClean="0">
                <a:solidFill>
                  <a:srgbClr val="C00000"/>
                </a:solidFill>
              </a:rPr>
              <a:t>«Челны»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г.Наб.Челны</a:t>
            </a:r>
            <a:r>
              <a:rPr lang="ru-RU" sz="2400" b="1" dirty="0" smtClean="0">
                <a:solidFill>
                  <a:schemeClr val="dk1"/>
                </a:solidFill>
              </a:rPr>
              <a:t>)</a:t>
            </a:r>
          </a:p>
          <a:p>
            <a:r>
              <a:rPr lang="ru-RU" sz="2400" b="1" dirty="0" smtClean="0">
                <a:solidFill>
                  <a:schemeClr val="dk1"/>
                </a:solidFill>
              </a:rPr>
              <a:t>- Развитие </a:t>
            </a:r>
            <a:r>
              <a:rPr lang="ru-RU" sz="2400" b="1" dirty="0">
                <a:solidFill>
                  <a:schemeClr val="dk1"/>
                </a:solidFill>
              </a:rPr>
              <a:t>инфраструктуры </a:t>
            </a:r>
            <a:r>
              <a:rPr lang="ru-RU" sz="2400" b="1" dirty="0" err="1">
                <a:solidFill>
                  <a:schemeClr val="dk1"/>
                </a:solidFill>
              </a:rPr>
              <a:t>Технополиса</a:t>
            </a:r>
            <a:r>
              <a:rPr lang="ru-RU" sz="2400" b="1" dirty="0">
                <a:solidFill>
                  <a:schemeClr val="dk1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«</a:t>
            </a:r>
            <a:r>
              <a:rPr lang="ru-RU" sz="2400" b="1" dirty="0" err="1" smtClean="0">
                <a:solidFill>
                  <a:srgbClr val="C00000"/>
                </a:solidFill>
              </a:rPr>
              <a:t>Химград</a:t>
            </a:r>
            <a:r>
              <a:rPr lang="ru-RU" sz="2400" b="1" dirty="0" smtClean="0">
                <a:solidFill>
                  <a:srgbClr val="C00000"/>
                </a:solidFill>
              </a:rPr>
              <a:t>»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г.Казань</a:t>
            </a:r>
            <a:r>
              <a:rPr lang="ru-RU" sz="2400" b="1" dirty="0" smtClean="0">
                <a:solidFill>
                  <a:schemeClr val="dk1"/>
                </a:solidFill>
              </a:rPr>
              <a:t>);        </a:t>
            </a:r>
          </a:p>
          <a:p>
            <a:r>
              <a:rPr lang="ru-RU" sz="2400" b="1" dirty="0" smtClean="0">
                <a:solidFill>
                  <a:schemeClr val="dk1"/>
                </a:solidFill>
              </a:rPr>
              <a:t>- Строительство </a:t>
            </a:r>
            <a:r>
              <a:rPr lang="ru-RU" sz="2400" b="1" dirty="0">
                <a:solidFill>
                  <a:schemeClr val="dk1"/>
                </a:solidFill>
              </a:rPr>
              <a:t>1 очереди промышленного парка </a:t>
            </a:r>
            <a:r>
              <a:rPr lang="ru-RU" sz="2400" b="1" dirty="0" smtClean="0">
                <a:solidFill>
                  <a:srgbClr val="C00000"/>
                </a:solidFill>
              </a:rPr>
              <a:t>«Вятка»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Мамадышский</a:t>
            </a:r>
            <a:r>
              <a:rPr lang="ru-RU" sz="2400" b="1" dirty="0" smtClean="0">
                <a:solidFill>
                  <a:schemeClr val="dk1"/>
                </a:solidFill>
              </a:rPr>
              <a:t> район);</a:t>
            </a:r>
            <a:endParaRPr lang="ru-RU" sz="2400" b="1" dirty="0">
              <a:solidFill>
                <a:schemeClr val="dk1"/>
              </a:solidFill>
            </a:endParaRPr>
          </a:p>
          <a:p>
            <a:r>
              <a:rPr lang="ru-RU" sz="2400" b="1" dirty="0" smtClean="0">
                <a:solidFill>
                  <a:schemeClr val="dk1"/>
                </a:solidFill>
              </a:rPr>
              <a:t>- Создание </a:t>
            </a:r>
            <a:r>
              <a:rPr lang="ru-RU" sz="2400" b="1" dirty="0">
                <a:solidFill>
                  <a:schemeClr val="dk1"/>
                </a:solidFill>
              </a:rPr>
              <a:t>промышленной площадки </a:t>
            </a:r>
            <a:r>
              <a:rPr lang="ru-RU" sz="2400" b="1" dirty="0" smtClean="0">
                <a:solidFill>
                  <a:srgbClr val="C00000"/>
                </a:solidFill>
              </a:rPr>
              <a:t>по </a:t>
            </a:r>
            <a:r>
              <a:rPr lang="ru-RU" sz="2400" b="1" dirty="0">
                <a:solidFill>
                  <a:srgbClr val="C00000"/>
                </a:solidFill>
              </a:rPr>
              <a:t>переработке полимеров</a:t>
            </a:r>
            <a:r>
              <a:rPr lang="ru-RU" sz="2400" b="1" dirty="0">
                <a:solidFill>
                  <a:schemeClr val="dk1"/>
                </a:solidFill>
              </a:rPr>
              <a:t>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Новошешминский</a:t>
            </a:r>
            <a:r>
              <a:rPr lang="ru-RU" sz="2400" b="1" dirty="0" smtClean="0">
                <a:solidFill>
                  <a:schemeClr val="dk1"/>
                </a:solidFill>
              </a:rPr>
              <a:t> район)</a:t>
            </a:r>
            <a:endParaRPr lang="ru-RU" sz="2400" b="1" dirty="0">
              <a:solidFill>
                <a:schemeClr val="dk1"/>
              </a:solidFill>
            </a:endParaRPr>
          </a:p>
          <a:p>
            <a:r>
              <a:rPr lang="ru-RU" sz="2400" b="1" dirty="0" smtClean="0">
                <a:solidFill>
                  <a:schemeClr val="dk1"/>
                </a:solidFill>
              </a:rPr>
              <a:t>- Создание </a:t>
            </a:r>
            <a:r>
              <a:rPr lang="ru-RU" sz="2400" b="1" dirty="0">
                <a:solidFill>
                  <a:schemeClr val="dk1"/>
                </a:solidFill>
              </a:rPr>
              <a:t>инфраструктуры промышленного парка </a:t>
            </a:r>
            <a:r>
              <a:rPr lang="ru-RU" sz="2400" b="1" dirty="0">
                <a:solidFill>
                  <a:srgbClr val="C00000"/>
                </a:solidFill>
              </a:rPr>
              <a:t>«Кукмор</a:t>
            </a:r>
            <a:r>
              <a:rPr lang="ru-RU" sz="2400" b="1" dirty="0" smtClean="0">
                <a:solidFill>
                  <a:srgbClr val="C00000"/>
                </a:solidFill>
              </a:rPr>
              <a:t>» </a:t>
            </a:r>
            <a:r>
              <a:rPr lang="ru-RU" sz="2400" b="1" dirty="0" smtClean="0">
                <a:solidFill>
                  <a:schemeClr val="dk1"/>
                </a:solidFill>
              </a:rPr>
              <a:t>(</a:t>
            </a:r>
            <a:r>
              <a:rPr lang="ru-RU" sz="2400" b="1" dirty="0" err="1" smtClean="0">
                <a:solidFill>
                  <a:schemeClr val="dk1"/>
                </a:solidFill>
              </a:rPr>
              <a:t>Кукморский</a:t>
            </a:r>
            <a:r>
              <a:rPr lang="ru-RU" sz="2400" b="1" dirty="0" smtClean="0">
                <a:solidFill>
                  <a:schemeClr val="dk1"/>
                </a:solidFill>
              </a:rPr>
              <a:t> район)</a:t>
            </a:r>
            <a:endParaRPr lang="ru-RU" sz="2400" b="1" dirty="0">
              <a:solidFill>
                <a:schemeClr val="dk1"/>
              </a:solidFill>
            </a:endParaRPr>
          </a:p>
          <a:p>
            <a:endParaRPr lang="ru-RU" sz="2400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25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18</a:t>
            </a:fld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48064" y="1724375"/>
            <a:ext cx="2195736" cy="12716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Центры </a:t>
            </a:r>
            <a:r>
              <a:rPr lang="ru-RU" sz="2000" b="1" dirty="0"/>
              <a:t>молодёжного</a:t>
            </a:r>
            <a:r>
              <a:rPr lang="ru-RU" sz="2000" b="1" dirty="0" smtClean="0"/>
              <a:t> инновационного творчества </a:t>
            </a:r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5910" y="5639344"/>
            <a:ext cx="2029862" cy="110202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РЦИ биотехнологии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dirty="0">
                <a:solidFill>
                  <a:srgbClr val="C00000"/>
                </a:solidFill>
              </a:rPr>
              <a:t>создан </a:t>
            </a:r>
            <a:r>
              <a:rPr lang="ru-RU" b="1" dirty="0" smtClean="0">
                <a:solidFill>
                  <a:srgbClr val="C00000"/>
                </a:solidFill>
              </a:rPr>
              <a:t>2014 </a:t>
            </a:r>
            <a:r>
              <a:rPr lang="ru-RU" b="1" dirty="0">
                <a:solidFill>
                  <a:srgbClr val="C00000"/>
                </a:solidFill>
              </a:rPr>
              <a:t>г.)</a:t>
            </a:r>
          </a:p>
          <a:p>
            <a:pPr algn="ctr"/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6538" y="4283700"/>
            <a:ext cx="1944216" cy="126334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РЦИ Центр научной медицины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dirty="0">
                <a:solidFill>
                  <a:srgbClr val="C00000"/>
                </a:solidFill>
              </a:rPr>
              <a:t>создан 2013 г.)</a:t>
            </a:r>
          </a:p>
          <a:p>
            <a:pPr algn="ctr"/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1520" y="3021440"/>
            <a:ext cx="1994252" cy="115773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РЦИ </a:t>
            </a:r>
            <a:r>
              <a:rPr lang="ru-RU" b="1" dirty="0"/>
              <a:t>в сфере химических </a:t>
            </a:r>
            <a:r>
              <a:rPr lang="ru-RU" b="1" dirty="0" smtClean="0"/>
              <a:t>технологий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dirty="0">
                <a:solidFill>
                  <a:srgbClr val="C00000"/>
                </a:solidFill>
              </a:rPr>
              <a:t>создан 2013 г.)</a:t>
            </a:r>
          </a:p>
          <a:p>
            <a:pPr algn="ctr"/>
            <a:endParaRPr lang="ru-RU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46724" y="1749783"/>
            <a:ext cx="1974030" cy="10852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РЦИ </a:t>
            </a:r>
            <a:r>
              <a:rPr lang="ru-RU" b="1" dirty="0" smtClean="0"/>
              <a:t>«КАИ-Лазер»          </a:t>
            </a:r>
            <a:r>
              <a:rPr lang="ru-RU" b="1" dirty="0" smtClean="0">
                <a:solidFill>
                  <a:srgbClr val="C00000"/>
                </a:solidFill>
              </a:rPr>
              <a:t>(создан 2013 г.)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13494" y="1749784"/>
            <a:ext cx="1872208" cy="10852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ЦП</a:t>
            </a:r>
            <a:r>
              <a:rPr lang="ru-RU" dirty="0" smtClean="0"/>
              <a:t> </a:t>
            </a:r>
            <a:r>
              <a:rPr lang="ru-RU" b="1" dirty="0" smtClean="0"/>
              <a:t>робототехники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dirty="0">
                <a:solidFill>
                  <a:srgbClr val="C00000"/>
                </a:solidFill>
              </a:rPr>
              <a:t>создан 2014 г.)</a:t>
            </a:r>
          </a:p>
          <a:p>
            <a:pPr algn="ctr"/>
            <a:endParaRPr lang="ru-RU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24284" y="3186375"/>
            <a:ext cx="1872208" cy="132274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ЦП Центр цифровых технологий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dirty="0">
                <a:solidFill>
                  <a:srgbClr val="C00000"/>
                </a:solidFill>
              </a:rPr>
              <a:t>создан 2014 г.)</a:t>
            </a:r>
          </a:p>
          <a:p>
            <a:pPr algn="ctr"/>
            <a:endParaRPr lang="ru-RU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550526" y="5003516"/>
            <a:ext cx="2019724" cy="15729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Камский ЦКР        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dirty="0">
                <a:solidFill>
                  <a:srgbClr val="C00000"/>
                </a:solidFill>
              </a:rPr>
              <a:t>создан 2014 г.)</a:t>
            </a:r>
          </a:p>
          <a:p>
            <a:pPr algn="ctr"/>
            <a:endParaRPr lang="ru-RU" b="1" dirty="0"/>
          </a:p>
        </p:txBody>
      </p:sp>
      <p:sp>
        <p:nvSpPr>
          <p:cNvPr id="26" name="Заголовок 25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2800" b="1" u="sng" dirty="0" smtClean="0">
                <a:solidFill>
                  <a:schemeClr val="tx2">
                    <a:lumMod val="75000"/>
                  </a:schemeClr>
                </a:solidFill>
              </a:rPr>
              <a:t>Развитие инновационной инфраструктур в 2015 г.</a:t>
            </a:r>
            <a:endParaRPr lang="ru-RU" sz="28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270682" y="5003515"/>
            <a:ext cx="2195736" cy="157299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Центр</a:t>
            </a:r>
            <a:r>
              <a:rPr lang="en-US" sz="2000" b="1" dirty="0" smtClean="0"/>
              <a:t> </a:t>
            </a:r>
            <a:r>
              <a:rPr lang="ru-RU" sz="2000" b="1" dirty="0" smtClean="0"/>
              <a:t>инноваций в социальной сфере </a:t>
            </a:r>
            <a:endParaRPr lang="ru-RU" sz="2000" b="1" dirty="0"/>
          </a:p>
        </p:txBody>
      </p:sp>
      <p:pic>
        <p:nvPicPr>
          <p:cNvPr id="3076" name="Picture 4" descr="http://im0-tub-ru.yandex.net/i?id=4412b93277c812e4b83b11aefb28a5d1-55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932" y="3186375"/>
            <a:ext cx="2629433" cy="161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79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91772" y="332656"/>
            <a:ext cx="7508620" cy="723680"/>
          </a:xfrm>
          <a:prstGeom prst="rect">
            <a:avLst/>
          </a:prstGeom>
          <a:ln w="12700">
            <a:miter lim="400000"/>
          </a:ln>
        </p:spPr>
      </p:pic>
      <p:pic>
        <p:nvPicPr>
          <p:cNvPr id="67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63845" y="1556792"/>
            <a:ext cx="2447925" cy="946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68" name="pasted-image.pdf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75" y="1860221"/>
            <a:ext cx="3703988" cy="1927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69" name="pasted-image.pdf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7" y="3577195"/>
            <a:ext cx="2977944" cy="2685630"/>
          </a:xfrm>
          <a:prstGeom prst="rect">
            <a:avLst/>
          </a:prstGeom>
          <a:ln w="12700">
            <a:miter lim="400000"/>
          </a:ln>
        </p:spPr>
      </p:pic>
      <p:pic>
        <p:nvPicPr>
          <p:cNvPr id="70" name="pasted-image.pdf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75" y="3600229"/>
            <a:ext cx="2486025" cy="2660283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asted-image.pdf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615" y="3579331"/>
            <a:ext cx="2899788" cy="2681181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Прямоугольник 7"/>
          <p:cNvSpPr/>
          <p:nvPr/>
        </p:nvSpPr>
        <p:spPr>
          <a:xfrm>
            <a:off x="107504" y="1749822"/>
            <a:ext cx="280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b="1" dirty="0"/>
              <a:t>http</a:t>
            </a:r>
            <a:r>
              <a:rPr lang="ru-RU" b="1" u="sng" dirty="0"/>
              <a:t>://kp.agzrt.ru</a:t>
            </a:r>
            <a:endParaRPr lang="en-US" b="1" u="sng" dirty="0"/>
          </a:p>
          <a:p>
            <a:r>
              <a:rPr lang="en-US" b="1" dirty="0" smtClean="0"/>
              <a:t>e</a:t>
            </a:r>
            <a:r>
              <a:rPr lang="ru-RU" b="1" dirty="0"/>
              <a:t>-</a:t>
            </a:r>
            <a:r>
              <a:rPr lang="en-US" b="1" dirty="0"/>
              <a:t>mail</a:t>
            </a:r>
            <a:r>
              <a:rPr lang="ru-RU" b="1" dirty="0" smtClean="0"/>
              <a:t>:</a:t>
            </a:r>
            <a:r>
              <a:rPr lang="ru-RU" b="1" u="sng" dirty="0" err="1" smtClean="0">
                <a:hlinkClick r:id="rId9"/>
              </a:rPr>
              <a:t>info@mail.agzrt</a:t>
            </a:r>
            <a:r>
              <a:rPr lang="ru-RU" b="1" u="sng" dirty="0" smtClean="0">
                <a:hlinkClick r:id="rId9"/>
              </a:rPr>
              <a:t>.</a:t>
            </a:r>
            <a:r>
              <a:rPr lang="en-US" b="1" u="sng" dirty="0" err="1">
                <a:hlinkClick r:id="rId9"/>
              </a:rPr>
              <a:t>ru</a:t>
            </a:r>
            <a:r>
              <a:rPr lang="ru-RU" b="1" dirty="0" smtClean="0"/>
              <a:t>.</a:t>
            </a:r>
            <a:endParaRPr lang="en-US" b="1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60108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показатели</a:t>
            </a:r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2</a:t>
            </a:fld>
            <a:endParaRPr lang="ru-RU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002185"/>
              </p:ext>
            </p:extLst>
          </p:nvPr>
        </p:nvGraphicFramePr>
        <p:xfrm>
          <a:off x="323528" y="2073649"/>
          <a:ext cx="4086200" cy="3790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41658698"/>
              </p:ext>
            </p:extLst>
          </p:nvPr>
        </p:nvGraphicFramePr>
        <p:xfrm>
          <a:off x="4572000" y="2168846"/>
          <a:ext cx="4320480" cy="3636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Box 1"/>
          <p:cNvSpPr txBox="1"/>
          <p:nvPr/>
        </p:nvSpPr>
        <p:spPr>
          <a:xfrm>
            <a:off x="5004048" y="3140954"/>
            <a:ext cx="1944216" cy="36005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год (оценка)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5024838" y="3933042"/>
            <a:ext cx="1008106" cy="36005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2012 год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1"/>
          <p:cNvSpPr txBox="1"/>
          <p:nvPr/>
        </p:nvSpPr>
        <p:spPr>
          <a:xfrm>
            <a:off x="5024838" y="4797138"/>
            <a:ext cx="1008106" cy="36005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 год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1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024" y="2608312"/>
            <a:ext cx="8748464" cy="964704"/>
          </a:xfrm>
        </p:spPr>
        <p:txBody>
          <a:bodyPr anchor="t">
            <a:no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483768" y="6165304"/>
            <a:ext cx="6705600" cy="463413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sz="2600" kern="1200">
                <a:solidFill>
                  <a:srgbClr val="FFFF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sz="2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sz="2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7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6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Нормативно-правовые акты 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89269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3</a:t>
            </a:fld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 rot="10800000" flipV="1">
            <a:off x="139736" y="4581128"/>
            <a:ext cx="8856984" cy="187220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412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Кабинета Министров Республики Татарстан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07.05.14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№ 302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Плана мероприятий («дорожной карты») развития малого и среднего предпринимательства в Республике Татарстан на 2014-2016 годы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31640" y="1545985"/>
            <a:ext cx="6768752" cy="267510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Подпрограмма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малого и среднего предпринимательства в Республике Татарстан на 2014-2016 годы»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«Экономическое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инновационная экономика Республики Татарстан на 2014 - 2020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75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4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608" y="96786"/>
            <a:ext cx="6984776" cy="11967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>
                <a:solidFill>
                  <a:schemeClr val="tx2">
                    <a:lumMod val="75000"/>
                  </a:schemeClr>
                </a:solidFill>
              </a:rPr>
              <a:t>Финансовая и информационно-консультационная </a:t>
            </a:r>
            <a:r>
              <a:rPr lang="ru-RU" sz="2800" b="1" u="sng" dirty="0" smtClean="0">
                <a:solidFill>
                  <a:schemeClr val="tx2">
                    <a:lumMod val="75000"/>
                  </a:schemeClr>
                </a:solidFill>
              </a:rPr>
              <a:t>инфраструктура</a:t>
            </a:r>
            <a:endParaRPr lang="ru-RU" sz="28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628800"/>
            <a:ext cx="8640960" cy="5006110"/>
          </a:xfrm>
          <a:prstGeom prst="roundRect">
            <a:avLst>
              <a:gd name="adj" fmla="val 12579"/>
            </a:avLst>
          </a:prstGeom>
          <a:solidFill>
            <a:schemeClr val="tx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Гарантийный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фонд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Республики Татарстан   </a:t>
            </a:r>
            <a:r>
              <a:rPr lang="ru-RU" sz="2800" b="1" dirty="0" smtClean="0">
                <a:solidFill>
                  <a:srgbClr val="C00000"/>
                </a:solidFill>
              </a:rPr>
              <a:t>(создан 2012 г.)  </a:t>
            </a:r>
            <a:r>
              <a:rPr lang="ru-RU" sz="2800" b="1" u="sng" dirty="0" smtClean="0">
                <a:solidFill>
                  <a:srgbClr val="C00000"/>
                </a:solidFill>
              </a:rPr>
              <a:t> 47 банков-партнеров</a:t>
            </a:r>
          </a:p>
          <a:p>
            <a:endParaRPr lang="ru-RU" sz="2800" b="1" u="sng" dirty="0" smtClean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Центр поддержки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экспортно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ориентированных предприятий  </a:t>
            </a:r>
            <a:r>
              <a:rPr lang="ru-RU" sz="2800" b="1" dirty="0" smtClean="0">
                <a:solidFill>
                  <a:srgbClr val="C00000"/>
                </a:solidFill>
              </a:rPr>
              <a:t>(</a:t>
            </a:r>
            <a:r>
              <a:rPr lang="ru-RU" sz="2800" b="1" dirty="0">
                <a:solidFill>
                  <a:srgbClr val="C00000"/>
                </a:solidFill>
              </a:rPr>
              <a:t>создан в 2012 г</a:t>
            </a:r>
            <a:r>
              <a:rPr lang="ru-RU" sz="2800" b="1" dirty="0" smtClean="0">
                <a:solidFill>
                  <a:srgbClr val="C00000"/>
                </a:solidFill>
              </a:rPr>
              <a:t>.)</a:t>
            </a:r>
          </a:p>
          <a:p>
            <a:endParaRPr lang="ru-RU" sz="2800" b="1" dirty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Центр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поддержки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предпринимательства           </a:t>
            </a:r>
            <a:r>
              <a:rPr lang="ru-RU" sz="2800" b="1" dirty="0" smtClean="0">
                <a:solidFill>
                  <a:srgbClr val="C00000"/>
                </a:solidFill>
              </a:rPr>
              <a:t>(создан в 2013 </a:t>
            </a:r>
            <a:r>
              <a:rPr lang="ru-RU" sz="2800" b="1" dirty="0">
                <a:solidFill>
                  <a:srgbClr val="C00000"/>
                </a:solidFill>
              </a:rPr>
              <a:t>г.)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 smtClean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800" b="1" dirty="0" smtClean="0">
                <a:solidFill>
                  <a:schemeClr val="tx1"/>
                </a:solidFill>
              </a:rPr>
              <a:t>Фонд </a:t>
            </a:r>
            <a:r>
              <a:rPr lang="ru-RU" sz="2800" b="1" dirty="0">
                <a:solidFill>
                  <a:schemeClr val="tx1"/>
                </a:solidFill>
              </a:rPr>
              <a:t>финансовой поддержки </a:t>
            </a:r>
            <a:r>
              <a:rPr lang="ru-RU" sz="2800" b="1" dirty="0" smtClean="0">
                <a:solidFill>
                  <a:schemeClr val="tx1"/>
                </a:solidFill>
              </a:rPr>
              <a:t> Республики Татарстан </a:t>
            </a:r>
            <a:r>
              <a:rPr lang="ru-RU" sz="2800" b="1" dirty="0" smtClean="0">
                <a:solidFill>
                  <a:srgbClr val="C00000"/>
                </a:solidFill>
              </a:rPr>
              <a:t>(создан </a:t>
            </a:r>
            <a:r>
              <a:rPr lang="ru-RU" sz="2800" b="1" dirty="0">
                <a:solidFill>
                  <a:srgbClr val="C00000"/>
                </a:solidFill>
              </a:rPr>
              <a:t>в 2014 г.)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5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5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7444" y="1735330"/>
            <a:ext cx="2152308" cy="10081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IT-</a:t>
            </a:r>
            <a:r>
              <a:rPr lang="ru-RU" sz="2000" b="1" dirty="0" smtClean="0"/>
              <a:t>парк (</a:t>
            </a:r>
            <a:r>
              <a:rPr lang="ru-RU" sz="2000" b="1" dirty="0" err="1" smtClean="0"/>
              <a:t>г.Казань</a:t>
            </a:r>
            <a:r>
              <a:rPr lang="ru-RU" sz="2000" b="1" dirty="0" smtClean="0"/>
              <a:t> и </a:t>
            </a:r>
            <a:r>
              <a:rPr lang="ru-RU" sz="2000" b="1" dirty="0" err="1" smtClean="0"/>
              <a:t>г.Набережные</a:t>
            </a:r>
            <a:r>
              <a:rPr lang="ru-RU" sz="2000" b="1" dirty="0" smtClean="0"/>
              <a:t> Челны)</a:t>
            </a:r>
            <a:endParaRPr lang="ru-RU" sz="20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63888" y="1735330"/>
            <a:ext cx="2088232" cy="10081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Агропромпарк</a:t>
            </a:r>
            <a:r>
              <a:rPr lang="ru-RU" sz="2000" b="1" dirty="0" smtClean="0"/>
              <a:t> (</a:t>
            </a:r>
            <a:r>
              <a:rPr lang="ru-RU" sz="2000" b="1" dirty="0" err="1" smtClean="0"/>
              <a:t>г.Казань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39644" y="3063887"/>
            <a:ext cx="3024336" cy="72515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Промышленные парки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08104" y="3079518"/>
            <a:ext cx="3240360" cy="93487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Промышленные площадки муниципального уровня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905105" y="1735330"/>
            <a:ext cx="2055728" cy="10081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4 </a:t>
            </a:r>
            <a:r>
              <a:rPr lang="ru-RU" sz="2000" b="1" dirty="0" smtClean="0"/>
              <a:t>бизнес-инкубатора</a:t>
            </a:r>
            <a:endParaRPr lang="ru-RU" sz="20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09705" y="4020034"/>
            <a:ext cx="2016224" cy="7720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Технополис</a:t>
            </a:r>
            <a:r>
              <a:rPr lang="ru-RU" b="1" dirty="0"/>
              <a:t> </a:t>
            </a:r>
            <a:r>
              <a:rPr lang="ru-RU" b="1" dirty="0" err="1" smtClean="0"/>
              <a:t>Химград</a:t>
            </a:r>
            <a:r>
              <a:rPr lang="ru-RU" b="1" dirty="0" smtClean="0"/>
              <a:t> (</a:t>
            </a:r>
            <a:r>
              <a:rPr lang="ru-RU" b="1" dirty="0" err="1" smtClean="0"/>
              <a:t>г.Казань</a:t>
            </a:r>
            <a:r>
              <a:rPr lang="ru-RU" b="1" dirty="0" smtClean="0"/>
              <a:t>)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59929" y="4870795"/>
            <a:ext cx="2376264" cy="10787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Камский индустриальный парк «Мастер</a:t>
            </a:r>
            <a:r>
              <a:rPr lang="ru-RU" b="1" dirty="0" smtClean="0"/>
              <a:t>» (</a:t>
            </a:r>
            <a:r>
              <a:rPr lang="ru-RU" b="1" dirty="0" err="1" smtClean="0"/>
              <a:t>г.Н.Челны</a:t>
            </a:r>
            <a:r>
              <a:rPr lang="ru-RU" b="1" dirty="0" smtClean="0"/>
              <a:t>)</a:t>
            </a:r>
            <a:endParaRPr lang="ru-RU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729641" y="6030818"/>
            <a:ext cx="2664296" cy="81195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Промышленный парк </a:t>
            </a:r>
            <a:r>
              <a:rPr lang="ru-RU" b="1" dirty="0" smtClean="0"/>
              <a:t>«Развитие» (</a:t>
            </a:r>
            <a:r>
              <a:rPr lang="ru-RU" b="1" dirty="0" err="1" smtClean="0"/>
              <a:t>г.Н.Челны</a:t>
            </a:r>
            <a:r>
              <a:rPr lang="ru-RU" b="1" dirty="0" smtClean="0"/>
              <a:t>)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076056" y="4784726"/>
            <a:ext cx="3672408" cy="11789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23 аккредитованные промышленные площадки             в </a:t>
            </a:r>
            <a:r>
              <a:rPr lang="en-US" b="1" dirty="0" smtClean="0"/>
              <a:t>17 </a:t>
            </a:r>
            <a:r>
              <a:rPr lang="ru-RU" b="1" dirty="0" smtClean="0"/>
              <a:t>муниципальных образованиях</a:t>
            </a:r>
            <a:endParaRPr lang="ru-RU" b="1" dirty="0"/>
          </a:p>
        </p:txBody>
      </p:sp>
      <p:pic>
        <p:nvPicPr>
          <p:cNvPr id="26" name="Picture 6" descr="http://im1-tub-ru.yandex.net/i?id=0ae71b2dcb837c6e8b96fedcd09b44c8-138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43" y="4248966"/>
            <a:ext cx="1397799" cy="101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http://im1-tub-ru.yandex.net/i?id=a5b00164089abd0a44c1d66ea35dcf2a-101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7" y="2916780"/>
            <a:ext cx="1507386" cy="1097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http://im0-tub-ru.yandex.net/i?id=0964f91e39719bbf5788a153168527fa-121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43" y="5371313"/>
            <a:ext cx="1397799" cy="118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Прямая со стрелкой 31"/>
          <p:cNvCxnSpPr/>
          <p:nvPr/>
        </p:nvCxnSpPr>
        <p:spPr>
          <a:xfrm>
            <a:off x="4608004" y="1310651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247286" y="1324699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7963884" y="1303282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095836" y="1519306"/>
            <a:ext cx="0" cy="154458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444208" y="1324699"/>
            <a:ext cx="0" cy="176060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6444208" y="4014391"/>
            <a:ext cx="0" cy="77033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3099366" y="3804010"/>
            <a:ext cx="0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539552" y="188640"/>
            <a:ext cx="8064896" cy="9361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>
                <a:solidFill>
                  <a:schemeClr val="tx2">
                    <a:lumMod val="75000"/>
                  </a:schemeClr>
                </a:solidFill>
              </a:rPr>
              <a:t>Имущественная инфраструктура</a:t>
            </a:r>
          </a:p>
        </p:txBody>
      </p:sp>
    </p:spTree>
    <p:extLst>
      <p:ext uri="{BB962C8B-B14F-4D97-AF65-F5344CB8AC3E}">
        <p14:creationId xmlns:p14="http://schemas.microsoft.com/office/powerpoint/2010/main" val="460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Развитие промышленных площадок муниципального </a:t>
            </a:r>
            <a:r>
              <a:rPr lang="ru-RU" sz="3100" dirty="0"/>
              <a:t>уровня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6902896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7" name="Picture 2" descr="http://prav.tatarstan.ru/file/catalogue_a_9529_tatarstan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31514"/>
            <a:ext cx="8818697" cy="559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611559" y="6207115"/>
            <a:ext cx="5544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Потенциальные</a:t>
            </a:r>
            <a:r>
              <a:rPr lang="ru-RU" sz="1000" b="1" dirty="0" smtClean="0"/>
              <a:t> участники конкурса Минэкономразвития России в 2015 году</a:t>
            </a:r>
            <a:endParaRPr lang="ru-RU" sz="1000" b="1" dirty="0"/>
          </a:p>
        </p:txBody>
      </p:sp>
      <p:sp>
        <p:nvSpPr>
          <p:cNvPr id="3" name="Блок-схема: узел 2"/>
          <p:cNvSpPr/>
          <p:nvPr/>
        </p:nvSpPr>
        <p:spPr>
          <a:xfrm>
            <a:off x="484312" y="5733256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узел 48"/>
          <p:cNvSpPr/>
          <p:nvPr/>
        </p:nvSpPr>
        <p:spPr>
          <a:xfrm>
            <a:off x="4139952" y="1628800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узел 49"/>
          <p:cNvSpPr/>
          <p:nvPr/>
        </p:nvSpPr>
        <p:spPr>
          <a:xfrm>
            <a:off x="1115616" y="4941168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Блок-схема: узел 50"/>
          <p:cNvSpPr/>
          <p:nvPr/>
        </p:nvSpPr>
        <p:spPr>
          <a:xfrm>
            <a:off x="3131840" y="4804742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Блок-схема: узел 51"/>
          <p:cNvSpPr/>
          <p:nvPr/>
        </p:nvSpPr>
        <p:spPr>
          <a:xfrm>
            <a:off x="3707904" y="4802807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узел 52"/>
          <p:cNvSpPr/>
          <p:nvPr/>
        </p:nvSpPr>
        <p:spPr>
          <a:xfrm>
            <a:off x="3600253" y="4790478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узел 53"/>
          <p:cNvSpPr/>
          <p:nvPr/>
        </p:nvSpPr>
        <p:spPr>
          <a:xfrm>
            <a:off x="4569718" y="4939233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Блок-схема: узел 54"/>
          <p:cNvSpPr/>
          <p:nvPr/>
        </p:nvSpPr>
        <p:spPr>
          <a:xfrm>
            <a:off x="4425702" y="4149080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Блок-схема: узел 55"/>
          <p:cNvSpPr/>
          <p:nvPr/>
        </p:nvSpPr>
        <p:spPr>
          <a:xfrm>
            <a:off x="6012160" y="5085184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Блок-схема: узел 56"/>
          <p:cNvSpPr/>
          <p:nvPr/>
        </p:nvSpPr>
        <p:spPr>
          <a:xfrm>
            <a:off x="7236296" y="5083249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узел 57"/>
          <p:cNvSpPr/>
          <p:nvPr/>
        </p:nvSpPr>
        <p:spPr>
          <a:xfrm>
            <a:off x="7160915" y="587727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узел 58"/>
          <p:cNvSpPr/>
          <p:nvPr/>
        </p:nvSpPr>
        <p:spPr>
          <a:xfrm>
            <a:off x="2987824" y="3284984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узел 59"/>
          <p:cNvSpPr/>
          <p:nvPr/>
        </p:nvSpPr>
        <p:spPr>
          <a:xfrm>
            <a:off x="2821385" y="3284984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узел 60"/>
          <p:cNvSpPr/>
          <p:nvPr/>
        </p:nvSpPr>
        <p:spPr>
          <a:xfrm>
            <a:off x="3147517" y="3313459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Блок-схема: узел 61"/>
          <p:cNvSpPr/>
          <p:nvPr/>
        </p:nvSpPr>
        <p:spPr>
          <a:xfrm>
            <a:off x="4838084" y="3033117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Блок-схема: узел 62"/>
          <p:cNvSpPr/>
          <p:nvPr/>
        </p:nvSpPr>
        <p:spPr>
          <a:xfrm>
            <a:off x="4912496" y="3129508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Блок-схема: узел 63"/>
          <p:cNvSpPr/>
          <p:nvPr/>
        </p:nvSpPr>
        <p:spPr>
          <a:xfrm>
            <a:off x="4594920" y="2348880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Блок-схема: узел 64"/>
          <p:cNvSpPr/>
          <p:nvPr/>
        </p:nvSpPr>
        <p:spPr>
          <a:xfrm>
            <a:off x="2477319" y="2726457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узел 65"/>
          <p:cNvSpPr/>
          <p:nvPr/>
        </p:nvSpPr>
        <p:spPr>
          <a:xfrm>
            <a:off x="2601988" y="2694756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узел 66"/>
          <p:cNvSpPr/>
          <p:nvPr/>
        </p:nvSpPr>
        <p:spPr>
          <a:xfrm>
            <a:off x="2776811" y="2348880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Блок-схема: узел 67"/>
          <p:cNvSpPr/>
          <p:nvPr/>
        </p:nvSpPr>
        <p:spPr>
          <a:xfrm>
            <a:off x="2893393" y="2357289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Блок-схема: узел 68"/>
          <p:cNvSpPr/>
          <p:nvPr/>
        </p:nvSpPr>
        <p:spPr>
          <a:xfrm>
            <a:off x="3030191" y="2357711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Блок-схема: узел 69"/>
          <p:cNvSpPr/>
          <p:nvPr/>
        </p:nvSpPr>
        <p:spPr>
          <a:xfrm>
            <a:off x="7082508" y="4632151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Блок-схема: узел 70"/>
          <p:cNvSpPr/>
          <p:nvPr/>
        </p:nvSpPr>
        <p:spPr>
          <a:xfrm>
            <a:off x="6516216" y="4022179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Блок-схема: узел 71"/>
          <p:cNvSpPr/>
          <p:nvPr/>
        </p:nvSpPr>
        <p:spPr>
          <a:xfrm>
            <a:off x="7640016" y="3180878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Блок-схема: узел 72"/>
          <p:cNvSpPr/>
          <p:nvPr/>
        </p:nvSpPr>
        <p:spPr>
          <a:xfrm>
            <a:off x="6804248" y="184482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Блок-схема: узел 73"/>
          <p:cNvSpPr/>
          <p:nvPr/>
        </p:nvSpPr>
        <p:spPr>
          <a:xfrm>
            <a:off x="5508104" y="3499073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Блок-схема: узел 74"/>
          <p:cNvSpPr/>
          <p:nvPr/>
        </p:nvSpPr>
        <p:spPr>
          <a:xfrm>
            <a:off x="4136579" y="2985492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Блок-схема: узел 75"/>
          <p:cNvSpPr/>
          <p:nvPr/>
        </p:nvSpPr>
        <p:spPr>
          <a:xfrm>
            <a:off x="4984504" y="4245743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Блок-схема: узел 76"/>
          <p:cNvSpPr/>
          <p:nvPr/>
        </p:nvSpPr>
        <p:spPr>
          <a:xfrm>
            <a:off x="5004048" y="4094187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Блок-схема: узел 77"/>
          <p:cNvSpPr/>
          <p:nvPr/>
        </p:nvSpPr>
        <p:spPr>
          <a:xfrm>
            <a:off x="5868144" y="397455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Блок-схема: узел 78"/>
          <p:cNvSpPr/>
          <p:nvPr/>
        </p:nvSpPr>
        <p:spPr>
          <a:xfrm>
            <a:off x="6372200" y="3129508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Блок-схема: узел 79"/>
          <p:cNvSpPr/>
          <p:nvPr/>
        </p:nvSpPr>
        <p:spPr>
          <a:xfrm>
            <a:off x="3563888" y="2932534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Блок-схема: узел 80"/>
          <p:cNvSpPr/>
          <p:nvPr/>
        </p:nvSpPr>
        <p:spPr>
          <a:xfrm>
            <a:off x="6876256" y="4005064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Блок-схема: узел 81"/>
          <p:cNvSpPr/>
          <p:nvPr/>
        </p:nvSpPr>
        <p:spPr>
          <a:xfrm>
            <a:off x="4358705" y="5440585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Блок-схема: узел 82"/>
          <p:cNvSpPr/>
          <p:nvPr/>
        </p:nvSpPr>
        <p:spPr>
          <a:xfrm>
            <a:off x="2818012" y="3643089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Блок-схема: узел 83"/>
          <p:cNvSpPr/>
          <p:nvPr/>
        </p:nvSpPr>
        <p:spPr>
          <a:xfrm>
            <a:off x="4358705" y="3355057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Блок-схема: узел 84"/>
          <p:cNvSpPr/>
          <p:nvPr/>
        </p:nvSpPr>
        <p:spPr>
          <a:xfrm>
            <a:off x="3287416" y="3577902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Блок-схема: узел 85"/>
          <p:cNvSpPr/>
          <p:nvPr/>
        </p:nvSpPr>
        <p:spPr>
          <a:xfrm>
            <a:off x="1691680" y="3787105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Блок-схема: узел 86"/>
          <p:cNvSpPr/>
          <p:nvPr/>
        </p:nvSpPr>
        <p:spPr>
          <a:xfrm>
            <a:off x="2601988" y="3907432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Блок-схема: узел 87"/>
          <p:cNvSpPr/>
          <p:nvPr/>
        </p:nvSpPr>
        <p:spPr>
          <a:xfrm>
            <a:off x="2511155" y="4444702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Блок-схема: узел 88"/>
          <p:cNvSpPr/>
          <p:nvPr/>
        </p:nvSpPr>
        <p:spPr>
          <a:xfrm>
            <a:off x="6469410" y="3429000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Блок-схема: узел 89"/>
          <p:cNvSpPr/>
          <p:nvPr/>
        </p:nvSpPr>
        <p:spPr>
          <a:xfrm>
            <a:off x="3636593" y="2005955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Блок-схема: узел 90"/>
          <p:cNvSpPr/>
          <p:nvPr/>
        </p:nvSpPr>
        <p:spPr>
          <a:xfrm>
            <a:off x="3560840" y="190961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Блок-схема: узел 91"/>
          <p:cNvSpPr/>
          <p:nvPr/>
        </p:nvSpPr>
        <p:spPr>
          <a:xfrm>
            <a:off x="3486350" y="2005955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Блок-схема: узел 92"/>
          <p:cNvSpPr/>
          <p:nvPr/>
        </p:nvSpPr>
        <p:spPr>
          <a:xfrm>
            <a:off x="4208587" y="1717923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Блок-схема: узел 93"/>
          <p:cNvSpPr/>
          <p:nvPr/>
        </p:nvSpPr>
        <p:spPr>
          <a:xfrm>
            <a:off x="2256781" y="3787105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Блок-схема: узел 94"/>
          <p:cNvSpPr/>
          <p:nvPr/>
        </p:nvSpPr>
        <p:spPr>
          <a:xfrm>
            <a:off x="2123728" y="3763416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Блок-схема: узел 95"/>
          <p:cNvSpPr/>
          <p:nvPr/>
        </p:nvSpPr>
        <p:spPr>
          <a:xfrm>
            <a:off x="2334941" y="4783757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Блок-схема: узел 96"/>
          <p:cNvSpPr/>
          <p:nvPr/>
        </p:nvSpPr>
        <p:spPr>
          <a:xfrm>
            <a:off x="4208587" y="2405980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Блок-схема: узел 97"/>
          <p:cNvSpPr/>
          <p:nvPr/>
        </p:nvSpPr>
        <p:spPr>
          <a:xfrm>
            <a:off x="6954763" y="455508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Блок-схема: узел 98"/>
          <p:cNvSpPr/>
          <p:nvPr/>
        </p:nvSpPr>
        <p:spPr>
          <a:xfrm>
            <a:off x="4686825" y="4942184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Блок-схема: узел 99"/>
          <p:cNvSpPr/>
          <p:nvPr/>
        </p:nvSpPr>
        <p:spPr>
          <a:xfrm>
            <a:off x="4627687" y="4575323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Блок-схема: узел 100"/>
          <p:cNvSpPr/>
          <p:nvPr/>
        </p:nvSpPr>
        <p:spPr>
          <a:xfrm>
            <a:off x="4522912" y="4557811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Блок-схема: узел 101"/>
          <p:cNvSpPr/>
          <p:nvPr/>
        </p:nvSpPr>
        <p:spPr>
          <a:xfrm>
            <a:off x="7152059" y="5733256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Блок-схема: узел 102"/>
          <p:cNvSpPr/>
          <p:nvPr/>
        </p:nvSpPr>
        <p:spPr>
          <a:xfrm>
            <a:off x="7088907" y="4470945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Блок-схема: узел 103"/>
          <p:cNvSpPr/>
          <p:nvPr/>
        </p:nvSpPr>
        <p:spPr>
          <a:xfrm>
            <a:off x="2666406" y="2985492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Блок-схема: узел 104"/>
          <p:cNvSpPr/>
          <p:nvPr/>
        </p:nvSpPr>
        <p:spPr>
          <a:xfrm>
            <a:off x="2880545" y="2932534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Блок-схема: узел 105"/>
          <p:cNvSpPr/>
          <p:nvPr/>
        </p:nvSpPr>
        <p:spPr>
          <a:xfrm>
            <a:off x="2736529" y="2870473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Блок-схема: узел 107"/>
          <p:cNvSpPr/>
          <p:nvPr/>
        </p:nvSpPr>
        <p:spPr>
          <a:xfrm>
            <a:off x="3415483" y="3539702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Блок-схема: узел 108"/>
          <p:cNvSpPr/>
          <p:nvPr/>
        </p:nvSpPr>
        <p:spPr>
          <a:xfrm>
            <a:off x="6355085" y="4715891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Блок-схема: узел 109"/>
          <p:cNvSpPr/>
          <p:nvPr/>
        </p:nvSpPr>
        <p:spPr>
          <a:xfrm>
            <a:off x="6205761" y="4719339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Блок-схема: узел 110"/>
          <p:cNvSpPr/>
          <p:nvPr/>
        </p:nvSpPr>
        <p:spPr>
          <a:xfrm>
            <a:off x="3460751" y="3012107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Блок-схема: узел 111"/>
          <p:cNvSpPr/>
          <p:nvPr/>
        </p:nvSpPr>
        <p:spPr>
          <a:xfrm>
            <a:off x="2490989" y="3494434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Блок-схема: узел 112"/>
          <p:cNvSpPr/>
          <p:nvPr/>
        </p:nvSpPr>
        <p:spPr>
          <a:xfrm>
            <a:off x="2391272" y="3422426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Блок-схема: узел 113"/>
          <p:cNvSpPr/>
          <p:nvPr/>
        </p:nvSpPr>
        <p:spPr>
          <a:xfrm>
            <a:off x="6747917" y="5412010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Блок-схема: узел 114"/>
          <p:cNvSpPr/>
          <p:nvPr/>
        </p:nvSpPr>
        <p:spPr>
          <a:xfrm>
            <a:off x="7777508" y="3169443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Блок-схема: узел 115"/>
          <p:cNvSpPr/>
          <p:nvPr/>
        </p:nvSpPr>
        <p:spPr>
          <a:xfrm>
            <a:off x="4947545" y="2991172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Блок-схема: узел 117"/>
          <p:cNvSpPr/>
          <p:nvPr/>
        </p:nvSpPr>
        <p:spPr>
          <a:xfrm>
            <a:off x="2893393" y="3691408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Блок-схема: узел 118"/>
          <p:cNvSpPr/>
          <p:nvPr/>
        </p:nvSpPr>
        <p:spPr>
          <a:xfrm>
            <a:off x="4716016" y="2355751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Блок-схема: узел 119"/>
          <p:cNvSpPr/>
          <p:nvPr/>
        </p:nvSpPr>
        <p:spPr>
          <a:xfrm>
            <a:off x="3460751" y="3114203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Блок-схема: узел 120"/>
          <p:cNvSpPr/>
          <p:nvPr/>
        </p:nvSpPr>
        <p:spPr>
          <a:xfrm>
            <a:off x="3593729" y="3076550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Блок-схема: узел 121"/>
          <p:cNvSpPr/>
          <p:nvPr/>
        </p:nvSpPr>
        <p:spPr>
          <a:xfrm>
            <a:off x="6202388" y="2708920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Блок-схема: узел 122"/>
          <p:cNvSpPr/>
          <p:nvPr/>
        </p:nvSpPr>
        <p:spPr>
          <a:xfrm>
            <a:off x="496097" y="5994531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Блок-схема: узел 123"/>
          <p:cNvSpPr/>
          <p:nvPr/>
        </p:nvSpPr>
        <p:spPr>
          <a:xfrm>
            <a:off x="2522390" y="4578796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Блок-схема: узел 124"/>
          <p:cNvSpPr/>
          <p:nvPr/>
        </p:nvSpPr>
        <p:spPr>
          <a:xfrm>
            <a:off x="2488507" y="4711749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Блок-схема: узел 125"/>
          <p:cNvSpPr/>
          <p:nvPr/>
        </p:nvSpPr>
        <p:spPr>
          <a:xfrm>
            <a:off x="4144816" y="2293343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Блок-схема: узел 126"/>
          <p:cNvSpPr/>
          <p:nvPr/>
        </p:nvSpPr>
        <p:spPr>
          <a:xfrm>
            <a:off x="4082605" y="2405980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Блок-схема: узел 127"/>
          <p:cNvSpPr/>
          <p:nvPr/>
        </p:nvSpPr>
        <p:spPr>
          <a:xfrm>
            <a:off x="2384823" y="4632151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Блок-схема: узел 128"/>
          <p:cNvSpPr/>
          <p:nvPr/>
        </p:nvSpPr>
        <p:spPr>
          <a:xfrm>
            <a:off x="2378374" y="4496122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Блок-схема: узел 129"/>
          <p:cNvSpPr/>
          <p:nvPr/>
        </p:nvSpPr>
        <p:spPr>
          <a:xfrm>
            <a:off x="5494065" y="5052986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1" name="Блок-схема: узел 130"/>
          <p:cNvSpPr/>
          <p:nvPr/>
        </p:nvSpPr>
        <p:spPr>
          <a:xfrm>
            <a:off x="1835696" y="4488135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2" name="Блок-схема: узел 131"/>
          <p:cNvSpPr/>
          <p:nvPr/>
        </p:nvSpPr>
        <p:spPr>
          <a:xfrm>
            <a:off x="5101308" y="4185517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" name="Блок-схема: узел 132"/>
          <p:cNvSpPr/>
          <p:nvPr/>
        </p:nvSpPr>
        <p:spPr>
          <a:xfrm>
            <a:off x="6451476" y="3036862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Блок-схема: узел 133"/>
          <p:cNvSpPr/>
          <p:nvPr/>
        </p:nvSpPr>
        <p:spPr>
          <a:xfrm>
            <a:off x="2816996" y="3030735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5" name="TextBox 134"/>
          <p:cNvSpPr txBox="1"/>
          <p:nvPr/>
        </p:nvSpPr>
        <p:spPr>
          <a:xfrm>
            <a:off x="611560" y="5445224"/>
            <a:ext cx="3598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Аккредитованные промышленные площадки</a:t>
            </a:r>
            <a:endParaRPr lang="ru-RU" sz="1200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611560" y="5703059"/>
            <a:ext cx="3598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Иные</a:t>
            </a:r>
            <a:r>
              <a:rPr lang="ru-RU" sz="1000" b="1" dirty="0" smtClean="0"/>
              <a:t> действующие промышленные площадки</a:t>
            </a:r>
            <a:endParaRPr lang="ru-RU" sz="10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613842" y="5943872"/>
            <a:ext cx="3598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Создаваемые промышленные площадки</a:t>
            </a:r>
            <a:endParaRPr lang="ru-RU" sz="1200" b="1" dirty="0"/>
          </a:p>
        </p:txBody>
      </p:sp>
      <p:sp>
        <p:nvSpPr>
          <p:cNvPr id="138" name="Блок-схема: узел 137"/>
          <p:cNvSpPr/>
          <p:nvPr/>
        </p:nvSpPr>
        <p:spPr>
          <a:xfrm>
            <a:off x="484312" y="5511715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Блок-схема: узел 138"/>
          <p:cNvSpPr/>
          <p:nvPr/>
        </p:nvSpPr>
        <p:spPr>
          <a:xfrm>
            <a:off x="489448" y="6247184"/>
            <a:ext cx="144016" cy="144016"/>
          </a:xfrm>
          <a:prstGeom prst="flowChartConnec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0" name="Блок-схема: узел 139"/>
          <p:cNvSpPr/>
          <p:nvPr/>
        </p:nvSpPr>
        <p:spPr>
          <a:xfrm>
            <a:off x="3065984" y="1988840"/>
            <a:ext cx="144016" cy="14401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Блок-схема: узел 141"/>
          <p:cNvSpPr/>
          <p:nvPr/>
        </p:nvSpPr>
        <p:spPr>
          <a:xfrm>
            <a:off x="3786064" y="4149080"/>
            <a:ext cx="144016" cy="14401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Блок-схема: узел 142"/>
          <p:cNvSpPr/>
          <p:nvPr/>
        </p:nvSpPr>
        <p:spPr>
          <a:xfrm>
            <a:off x="5652120" y="3005930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4" name="Блок-схема: узел 143"/>
          <p:cNvSpPr/>
          <p:nvPr/>
        </p:nvSpPr>
        <p:spPr>
          <a:xfrm>
            <a:off x="493318" y="6463579"/>
            <a:ext cx="144016" cy="14401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5" name="Блок-схема: узел 144"/>
          <p:cNvSpPr/>
          <p:nvPr/>
        </p:nvSpPr>
        <p:spPr>
          <a:xfrm>
            <a:off x="7092280" y="3283049"/>
            <a:ext cx="144016" cy="144016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TextBox 145"/>
          <p:cNvSpPr txBox="1"/>
          <p:nvPr/>
        </p:nvSpPr>
        <p:spPr>
          <a:xfrm>
            <a:off x="605508" y="6416669"/>
            <a:ext cx="8064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Районы, в которых отсутствуют как действующие, так и создаваемые промышленные площадки</a:t>
            </a:r>
            <a:endParaRPr lang="ru-RU" sz="1200" b="1" dirty="0"/>
          </a:p>
        </p:txBody>
      </p:sp>
      <p:sp>
        <p:nvSpPr>
          <p:cNvPr id="153" name="Блок-схема: узел 152"/>
          <p:cNvSpPr/>
          <p:nvPr/>
        </p:nvSpPr>
        <p:spPr>
          <a:xfrm>
            <a:off x="3491880" y="353970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Блок-схема: узел 154"/>
          <p:cNvSpPr/>
          <p:nvPr/>
        </p:nvSpPr>
        <p:spPr>
          <a:xfrm>
            <a:off x="4918845" y="4094881"/>
            <a:ext cx="144016" cy="144016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340768"/>
            <a:ext cx="1723803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4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7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713256"/>
            <a:ext cx="1944216" cy="12899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Региональные центры инжиниринга (РЦИ)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67279" y="1749784"/>
            <a:ext cx="2195736" cy="12716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Центры </a:t>
            </a:r>
            <a:r>
              <a:rPr lang="ru-RU" sz="2000" b="1" dirty="0"/>
              <a:t>молодёжного</a:t>
            </a:r>
            <a:r>
              <a:rPr lang="ru-RU" sz="2000" b="1" dirty="0" smtClean="0"/>
              <a:t> инновационного творчества</a:t>
            </a:r>
            <a:endParaRPr lang="ru-RU" sz="20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53189" y="1713256"/>
            <a:ext cx="1979051" cy="12899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Центр кластерного </a:t>
            </a:r>
            <a:r>
              <a:rPr lang="ru-RU" sz="2000" b="1" dirty="0" smtClean="0"/>
              <a:t>развития (ЦКР)</a:t>
            </a:r>
            <a:endParaRPr lang="ru-RU" sz="20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51434" y="1733768"/>
            <a:ext cx="2413438" cy="125339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Центры </a:t>
            </a:r>
            <a:r>
              <a:rPr lang="ru-RU" sz="2000" b="1" dirty="0" err="1" smtClean="0"/>
              <a:t>прототипирования</a:t>
            </a:r>
            <a:r>
              <a:rPr lang="ru-RU" sz="2000" b="1" dirty="0" smtClean="0"/>
              <a:t> (ЦП)</a:t>
            </a:r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3754" y="3230321"/>
            <a:ext cx="1839973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РЦИ биотехнологии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32649" y="5876716"/>
            <a:ext cx="1944216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РЦИ Центр научной медицины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7089" y="4940612"/>
            <a:ext cx="1994252" cy="9361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РЦИ в сфере химических технологий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67544" y="4077072"/>
            <a:ext cx="1898718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РЦИ </a:t>
            </a:r>
            <a:r>
              <a:rPr lang="ru-RU" b="1" dirty="0" smtClean="0"/>
              <a:t>«КАИ-Лазер»</a:t>
            </a: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74319" y="3270406"/>
            <a:ext cx="1872208" cy="88144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ЦП</a:t>
            </a:r>
            <a:r>
              <a:rPr lang="ru-RU" dirty="0" smtClean="0"/>
              <a:t> </a:t>
            </a:r>
            <a:r>
              <a:rPr lang="ru-RU" b="1" dirty="0"/>
              <a:t>робототехники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880981" y="4128481"/>
            <a:ext cx="1872208" cy="99280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ЦП Центр цифровых технологий</a:t>
            </a:r>
            <a:endParaRPr lang="ru-RU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918123" y="3270317"/>
            <a:ext cx="1728192" cy="187433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Камский ЦКР</a:t>
            </a:r>
            <a:endParaRPr lang="ru-RU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21031" y="3356992"/>
            <a:ext cx="2088232" cy="17281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муниципальных районах РТ</a:t>
            </a:r>
            <a:endParaRPr lang="ru-RU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974783" y="3108852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муниципальных районах РТ</a:t>
            </a:r>
            <a:endParaRPr lang="ru-RU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15046" y="3212976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муниципальных районах РТ</a:t>
            </a:r>
            <a:endParaRPr lang="ru-RU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868439" y="3356992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муниципальных районах РТ</a:t>
            </a:r>
            <a:endParaRPr lang="ru-RU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867279" y="3486341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</a:t>
            </a:r>
            <a:r>
              <a:rPr lang="ru-RU" dirty="0"/>
              <a:t>муниципальных</a:t>
            </a:r>
            <a:r>
              <a:rPr lang="ru-RU" dirty="0" smtClean="0"/>
              <a:t> районах РТ</a:t>
            </a:r>
            <a:endParaRPr lang="ru-RU" dirty="0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6861294" y="3645024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муниципальных районах РТ</a:t>
            </a:r>
            <a:endParaRPr lang="ru-RU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6868439" y="3797496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центров           в 9 муниципальных районах РТ</a:t>
            </a:r>
            <a:endParaRPr lang="ru-RU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6841268" y="3969749"/>
            <a:ext cx="2088232" cy="172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10 центров           в 9 муниципальных районах РТ</a:t>
            </a:r>
            <a:endParaRPr lang="ru-RU" b="1" dirty="0"/>
          </a:p>
        </p:txBody>
      </p:sp>
      <p:cxnSp>
        <p:nvCxnSpPr>
          <p:cNvPr id="53" name="Прямая со стрелкой 52"/>
          <p:cNvCxnSpPr>
            <a:stCxn id="5" idx="2"/>
          </p:cNvCxnSpPr>
          <p:nvPr/>
        </p:nvCxnSpPr>
        <p:spPr>
          <a:xfrm>
            <a:off x="1151620" y="3003176"/>
            <a:ext cx="0" cy="227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endCxn id="18" idx="0"/>
          </p:cNvCxnSpPr>
          <p:nvPr/>
        </p:nvCxnSpPr>
        <p:spPr>
          <a:xfrm>
            <a:off x="3610423" y="2986279"/>
            <a:ext cx="0" cy="2841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5652120" y="3021440"/>
            <a:ext cx="0" cy="2841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25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2800" b="1" u="sng" dirty="0">
                <a:solidFill>
                  <a:schemeClr val="tx2">
                    <a:lumMod val="75000"/>
                  </a:schemeClr>
                </a:solidFill>
              </a:rPr>
              <a:t>Инновационная инфраструктура</a:t>
            </a:r>
          </a:p>
        </p:txBody>
      </p:sp>
    </p:spTree>
    <p:extLst>
      <p:ext uri="{BB962C8B-B14F-4D97-AF65-F5344CB8AC3E}">
        <p14:creationId xmlns:p14="http://schemas.microsoft.com/office/powerpoint/2010/main" val="61263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Итоги реализации программ финансовой поддержки в 2014 г.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8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348880"/>
            <a:ext cx="4824536" cy="33229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u="sng" dirty="0" smtClean="0">
                <a:solidFill>
                  <a:schemeClr val="tx2">
                    <a:lumMod val="75000"/>
                  </a:schemeClr>
                </a:solidFill>
              </a:rPr>
              <a:t>Лизинг-Грант: </a:t>
            </a:r>
          </a:p>
          <a:p>
            <a:endParaRPr lang="ru-RU" sz="2400" b="1" dirty="0" smtClean="0"/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Всего поддержку получили 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451 МСП </a:t>
            </a:r>
            <a:r>
              <a:rPr lang="ru-RU" sz="2800" b="1" i="1" dirty="0" smtClean="0">
                <a:solidFill>
                  <a:srgbClr val="C00000"/>
                </a:solidFill>
              </a:rPr>
              <a:t>на общую сумму                     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560,5 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млн.руб</a:t>
            </a:r>
            <a:r>
              <a:rPr lang="ru-RU" sz="2800" b="1" i="1" dirty="0" smtClean="0">
                <a:solidFill>
                  <a:srgbClr val="C00000"/>
                </a:solidFill>
              </a:rPr>
              <a:t>.</a:t>
            </a:r>
            <a:endParaRPr lang="ru-RU" sz="2800" b="1" i="1" dirty="0">
              <a:solidFill>
                <a:srgbClr val="C00000"/>
              </a:solidFill>
            </a:endParaRP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07674" y="1582695"/>
            <a:ext cx="3672408" cy="10801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/>
              <a:t>Субсидии резидентам промышленных площадок</a:t>
            </a:r>
            <a:endParaRPr lang="ru-RU" sz="2400" b="1" u="sng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292080" y="2780928"/>
            <a:ext cx="3672408" cy="180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Возмещение затрат по приобретению </a:t>
            </a:r>
            <a:r>
              <a:rPr lang="ru-RU" sz="2000" b="1" dirty="0" smtClean="0"/>
              <a:t>оборудования (50/50) </a:t>
            </a:r>
          </a:p>
          <a:p>
            <a:pPr algn="ctr"/>
            <a:r>
              <a:rPr lang="ru-RU" sz="2000" b="1" i="1" dirty="0" smtClean="0">
                <a:solidFill>
                  <a:srgbClr val="C00000"/>
                </a:solidFill>
              </a:rPr>
              <a:t>Всего </a:t>
            </a:r>
            <a:r>
              <a:rPr lang="ru-RU" sz="2000" b="1" i="1" dirty="0">
                <a:solidFill>
                  <a:srgbClr val="C00000"/>
                </a:solidFill>
              </a:rPr>
              <a:t>поддержку получили  </a:t>
            </a:r>
            <a:r>
              <a:rPr lang="ru-RU" sz="2000" b="1" i="1" dirty="0" smtClean="0">
                <a:solidFill>
                  <a:srgbClr val="C00000"/>
                </a:solidFill>
              </a:rPr>
              <a:t>        </a:t>
            </a:r>
            <a:r>
              <a:rPr lang="ru-RU" sz="2000" b="1" i="1" u="sng" dirty="0" smtClean="0">
                <a:solidFill>
                  <a:srgbClr val="C00000"/>
                </a:solidFill>
              </a:rPr>
              <a:t>82  </a:t>
            </a:r>
            <a:r>
              <a:rPr lang="ru-RU" sz="2000" b="1" i="1" u="sng" dirty="0">
                <a:solidFill>
                  <a:srgbClr val="C00000"/>
                </a:solidFill>
              </a:rPr>
              <a:t>МСП </a:t>
            </a:r>
            <a:r>
              <a:rPr lang="ru-RU" sz="2000" b="1" i="1" dirty="0">
                <a:solidFill>
                  <a:srgbClr val="C00000"/>
                </a:solidFill>
              </a:rPr>
              <a:t>на общую сумму  </a:t>
            </a:r>
            <a:r>
              <a:rPr lang="ru-RU" sz="2000" b="1" i="1" dirty="0" smtClean="0">
                <a:solidFill>
                  <a:srgbClr val="C00000"/>
                </a:solidFill>
              </a:rPr>
              <a:t>            </a:t>
            </a:r>
            <a:r>
              <a:rPr lang="ru-RU" sz="2000" b="1" i="1" u="sng" dirty="0" smtClean="0">
                <a:solidFill>
                  <a:srgbClr val="C00000"/>
                </a:solidFill>
              </a:rPr>
              <a:t>186 </a:t>
            </a:r>
            <a:r>
              <a:rPr lang="ru-RU" sz="2000" b="1" i="1" u="sng" dirty="0" err="1">
                <a:solidFill>
                  <a:srgbClr val="C00000"/>
                </a:solidFill>
              </a:rPr>
              <a:t>млн.руб</a:t>
            </a:r>
            <a:r>
              <a:rPr lang="ru-RU" sz="2000" b="1" i="1" u="sng" dirty="0" smtClean="0">
                <a:solidFill>
                  <a:srgbClr val="C00000"/>
                </a:solidFill>
              </a:rPr>
              <a:t>.</a:t>
            </a:r>
            <a:endParaRPr lang="ru-RU" sz="2000" b="1" u="sng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92080" y="4725144"/>
            <a:ext cx="3672407" cy="18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Субсидирование процентной ставки по кредитам</a:t>
            </a:r>
          </a:p>
          <a:p>
            <a:pPr algn="ctr"/>
            <a:r>
              <a:rPr lang="ru-RU" sz="2000" b="1" dirty="0" smtClean="0"/>
              <a:t>     </a:t>
            </a:r>
            <a:r>
              <a:rPr lang="ru-RU" sz="2000" b="1" i="1" dirty="0" smtClean="0">
                <a:solidFill>
                  <a:srgbClr val="C00000"/>
                </a:solidFill>
              </a:rPr>
              <a:t>Всего </a:t>
            </a:r>
            <a:r>
              <a:rPr lang="ru-RU" sz="2000" b="1" i="1" dirty="0">
                <a:solidFill>
                  <a:srgbClr val="C00000"/>
                </a:solidFill>
              </a:rPr>
              <a:t>поддержку получили          </a:t>
            </a:r>
            <a:r>
              <a:rPr lang="ru-RU" sz="2000" b="1" i="1" u="sng" dirty="0" smtClean="0">
                <a:solidFill>
                  <a:srgbClr val="C00000"/>
                </a:solidFill>
              </a:rPr>
              <a:t>8  </a:t>
            </a:r>
            <a:r>
              <a:rPr lang="ru-RU" sz="2000" b="1" i="1" u="sng" dirty="0">
                <a:solidFill>
                  <a:srgbClr val="C00000"/>
                </a:solidFill>
              </a:rPr>
              <a:t>МСП </a:t>
            </a:r>
            <a:r>
              <a:rPr lang="ru-RU" sz="2000" b="1" i="1" dirty="0">
                <a:solidFill>
                  <a:srgbClr val="C00000"/>
                </a:solidFill>
              </a:rPr>
              <a:t>на общую сумму              </a:t>
            </a:r>
            <a:r>
              <a:rPr lang="ru-RU" sz="2000" b="1" i="1" u="sng" dirty="0" smtClean="0">
                <a:solidFill>
                  <a:srgbClr val="C00000"/>
                </a:solidFill>
              </a:rPr>
              <a:t>12,5 </a:t>
            </a:r>
            <a:r>
              <a:rPr lang="ru-RU" sz="2000" b="1" i="1" u="sng" dirty="0" err="1">
                <a:solidFill>
                  <a:srgbClr val="C00000"/>
                </a:solidFill>
              </a:rPr>
              <a:t>млн.руб</a:t>
            </a:r>
            <a:r>
              <a:rPr lang="ru-RU" sz="2000" b="1" i="1" u="sng" dirty="0">
                <a:solidFill>
                  <a:srgbClr val="C00000"/>
                </a:solidFill>
              </a:rPr>
              <a:t>.</a:t>
            </a:r>
            <a:endParaRPr lang="ru-RU" sz="2000" b="1" u="sng" dirty="0"/>
          </a:p>
          <a:p>
            <a:pPr algn="ctr"/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77972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Итоги реализации программ финансовой поддержки в 2014 г.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AC53DF-4216-466D-99A7-94400E6C2A25}" type="slidenum">
              <a:rPr lang="ru-RU" sz="1200" smtClean="0">
                <a:solidFill>
                  <a:srgbClr val="444D26"/>
                </a:solidFill>
              </a:rPr>
              <a:pPr/>
              <a:t>9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1772817"/>
            <a:ext cx="4824536" cy="47525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b="1" u="sng" dirty="0" smtClean="0"/>
          </a:p>
          <a:p>
            <a:pPr algn="ctr"/>
            <a:r>
              <a:rPr lang="ru-RU" sz="2400" b="1" u="sng" dirty="0" smtClean="0"/>
              <a:t>Поручительства Гарантийного фонда Республики Татарстан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Всего поддержку получили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47 МСП</a:t>
            </a:r>
            <a:r>
              <a:rPr lang="ru-RU" sz="2800" b="1" i="1" dirty="0" smtClean="0">
                <a:solidFill>
                  <a:srgbClr val="C00000"/>
                </a:solidFill>
              </a:rPr>
              <a:t>,   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сумма поручительств  -                  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146,8  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млн.руб</a:t>
            </a:r>
            <a:r>
              <a:rPr lang="ru-RU" sz="2800" b="1" i="1" dirty="0" smtClean="0">
                <a:solidFill>
                  <a:srgbClr val="C00000"/>
                </a:solidFill>
              </a:rPr>
              <a:t>.,                сумма кредитов  - </a:t>
            </a:r>
          </a:p>
          <a:p>
            <a:pPr algn="ctr"/>
            <a:r>
              <a:rPr lang="ru-RU" sz="2800" b="1" i="1" u="sng" dirty="0" smtClean="0">
                <a:solidFill>
                  <a:srgbClr val="C00000"/>
                </a:solidFill>
              </a:rPr>
              <a:t>368,6 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млн.руб</a:t>
            </a:r>
            <a:r>
              <a:rPr lang="ru-RU" sz="2800" b="1" i="1" u="sng" dirty="0" smtClean="0">
                <a:solidFill>
                  <a:srgbClr val="C00000"/>
                </a:solidFill>
              </a:rPr>
              <a:t>.</a:t>
            </a:r>
            <a:endParaRPr lang="ru-RU" sz="2800" b="1" i="1" u="sng" dirty="0">
              <a:solidFill>
                <a:srgbClr val="C00000"/>
              </a:solidFill>
            </a:endParaRP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07674" y="1772816"/>
            <a:ext cx="3672408" cy="475252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err="1"/>
              <a:t>Микрозаймы</a:t>
            </a:r>
            <a:r>
              <a:rPr lang="ru-RU" sz="2400" b="1" u="sng" dirty="0"/>
              <a:t>                         Фонда финансовой поддержки Республики  Татарстан</a:t>
            </a:r>
          </a:p>
          <a:p>
            <a:pPr algn="ctr"/>
            <a:r>
              <a:rPr lang="ru-RU" sz="2800" b="1" i="1" dirty="0">
                <a:solidFill>
                  <a:srgbClr val="C00000"/>
                </a:solidFill>
              </a:rPr>
              <a:t>Всего 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поддержку </a:t>
            </a:r>
            <a:endParaRPr lang="ru-RU" sz="2800" b="1" i="1" dirty="0">
              <a:solidFill>
                <a:srgbClr val="C0000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получили </a:t>
            </a:r>
            <a:r>
              <a:rPr lang="ru-RU" sz="2800" b="1" i="1" u="sng" dirty="0">
                <a:solidFill>
                  <a:srgbClr val="C00000"/>
                </a:solidFill>
              </a:rPr>
              <a:t>30 МСП</a:t>
            </a:r>
            <a:r>
              <a:rPr lang="ru-RU" sz="2800" b="1" i="1" dirty="0">
                <a:solidFill>
                  <a:srgbClr val="C00000"/>
                </a:solidFill>
              </a:rPr>
              <a:t>   </a:t>
            </a:r>
          </a:p>
          <a:p>
            <a:pPr algn="ctr"/>
            <a:r>
              <a:rPr lang="ru-RU" sz="2800" b="1" i="1" dirty="0">
                <a:solidFill>
                  <a:srgbClr val="C00000"/>
                </a:solidFill>
              </a:rPr>
              <a:t>на общую сумму </a:t>
            </a:r>
            <a:r>
              <a:rPr lang="ru-RU" sz="2800" b="1" i="1" u="sng" dirty="0">
                <a:solidFill>
                  <a:srgbClr val="C00000"/>
                </a:solidFill>
              </a:rPr>
              <a:t>10,4 </a:t>
            </a:r>
            <a:r>
              <a:rPr lang="ru-RU" sz="2800" b="1" i="1" u="sng" dirty="0" err="1">
                <a:solidFill>
                  <a:srgbClr val="C00000"/>
                </a:solidFill>
              </a:rPr>
              <a:t>млн.руб</a:t>
            </a:r>
            <a:r>
              <a:rPr lang="ru-RU" sz="2800" b="1" i="1" u="sng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786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ademicPresentation2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12200</TotalTime>
  <Words>1096</Words>
  <Application>Microsoft Office PowerPoint</Application>
  <PresentationFormat>Экран (4:3)</PresentationFormat>
  <Paragraphs>188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AcademicPresentation2</vt:lpstr>
      <vt:lpstr>Меры государственной поддержки предпринимательства  в  Республике Татарстан </vt:lpstr>
      <vt:lpstr>Основные показатели</vt:lpstr>
      <vt:lpstr>Нормативно-правовые акты </vt:lpstr>
      <vt:lpstr>Презентация PowerPoint</vt:lpstr>
      <vt:lpstr>Презентация PowerPoint</vt:lpstr>
      <vt:lpstr>Развитие промышленных площадок муниципального уровня</vt:lpstr>
      <vt:lpstr>Инновационная инфраструктура</vt:lpstr>
      <vt:lpstr>Итоги реализации программ финансовой поддержки в 2014 г.</vt:lpstr>
      <vt:lpstr>Итоги реализации программ финансовой поддержки в 2014 г.</vt:lpstr>
      <vt:lpstr>Основные мероприятия государственной поддержки в 2015 г.</vt:lpstr>
      <vt:lpstr>Основные мероприятия государственной поддержки в 2015 г.</vt:lpstr>
      <vt:lpstr>Основные условия программы Лизинг-грант в 2015 г.</vt:lpstr>
      <vt:lpstr>Основные условия финансовых программ в 2015 г.</vt:lpstr>
      <vt:lpstr>Основные условия финансовых программ в 2015 г.</vt:lpstr>
      <vt:lpstr>Программы финансовой поддержки в 2015 г.</vt:lpstr>
      <vt:lpstr>Программы финансовой поддержки в 2015 г.</vt:lpstr>
      <vt:lpstr>Презентация PowerPoint</vt:lpstr>
      <vt:lpstr>Развитие инновационной инфраструктур в 2015 г.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МЭ РТ-Белов Илья Владимирович</dc:creator>
  <cp:lastModifiedBy>Наташа</cp:lastModifiedBy>
  <cp:revision>391</cp:revision>
  <cp:lastPrinted>2014-11-25T16:29:09Z</cp:lastPrinted>
  <dcterms:created xsi:type="dcterms:W3CDTF">2014-07-07T07:43:02Z</dcterms:created>
  <dcterms:modified xsi:type="dcterms:W3CDTF">2015-03-11T14:38:32Z</dcterms:modified>
</cp:coreProperties>
</file>